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g" ContentType="image/jpeg"/>
  <Override PartName="/ppt/media/image4.jpg" ContentType="image/jpeg"/>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media/image13.jpg" ContentType="image/jpeg"/>
  <Override PartName="/ppt/media/image14.jpg" ContentType="image/jpeg"/>
  <Override PartName="/ppt/media/image15.jpg" ContentType="image/jpeg"/>
  <Override PartName="/ppt/media/image16.jpg" ContentType="image/jpeg"/>
  <Override PartName="/ppt/media/image17.jpg" ContentType="image/jpeg"/>
  <Override PartName="/ppt/media/image18.jpg" ContentType="image/jpeg"/>
  <Override PartName="/ppt/media/image19.jpg" ContentType="image/jpeg"/>
  <Override PartName="/ppt/media/image20.jpg" ContentType="image/jpeg"/>
  <Override PartName="/ppt/media/image21.jpg" ContentType="image/jpeg"/>
  <Override PartName="/ppt/media/image22.jpg" ContentType="image/jpeg"/>
  <Override PartName="/ppt/media/image23.jpg" ContentType="image/jpeg"/>
  <Override PartName="/ppt/notesSlides/notesSlide4.xml" ContentType="application/vnd.openxmlformats-officedocument.presentationml.notesSlide+xml"/>
  <Override PartName="/ppt/media/image24.jpg" ContentType="image/jpeg"/>
  <Override PartName="/ppt/media/image25.jpg" ContentType="image/jpeg"/>
  <Override PartName="/ppt/media/image26.jpg" ContentType="image/jpeg"/>
  <Override PartName="/ppt/media/image27.jpg" ContentType="image/jpeg"/>
  <Override PartName="/ppt/media/image28.jpg" ContentType="image/jpeg"/>
  <Override PartName="/ppt/media/image29.jpg" ContentType="image/jpeg"/>
  <Override PartName="/ppt/media/image30.jpg" ContentType="image/jpeg"/>
  <Override PartName="/ppt/media/image31.jpg" ContentType="image/jpeg"/>
  <Override PartName="/ppt/media/image32.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375" r:id="rId2"/>
    <p:sldId id="374" r:id="rId3"/>
    <p:sldId id="376" r:id="rId4"/>
    <p:sldId id="386" r:id="rId5"/>
    <p:sldId id="391" r:id="rId6"/>
    <p:sldId id="392" r:id="rId7"/>
    <p:sldId id="387" r:id="rId8"/>
    <p:sldId id="395" r:id="rId9"/>
    <p:sldId id="401" r:id="rId10"/>
    <p:sldId id="400" r:id="rId11"/>
    <p:sldId id="399" r:id="rId12"/>
    <p:sldId id="398" r:id="rId13"/>
    <p:sldId id="397" r:id="rId14"/>
    <p:sldId id="402" r:id="rId15"/>
    <p:sldId id="403" r:id="rId16"/>
    <p:sldId id="404" r:id="rId17"/>
    <p:sldId id="406" r:id="rId18"/>
    <p:sldId id="407" r:id="rId19"/>
    <p:sldId id="408" r:id="rId20"/>
    <p:sldId id="409" r:id="rId21"/>
    <p:sldId id="410" r:id="rId22"/>
    <p:sldId id="411" r:id="rId23"/>
    <p:sldId id="412" r:id="rId24"/>
    <p:sldId id="413" r:id="rId25"/>
    <p:sldId id="414" r:id="rId26"/>
    <p:sldId id="416" r:id="rId27"/>
    <p:sldId id="417" r:id="rId28"/>
    <p:sldId id="418" r:id="rId29"/>
    <p:sldId id="396" r:id="rId30"/>
    <p:sldId id="419" r:id="rId31"/>
    <p:sldId id="420" r:id="rId32"/>
    <p:sldId id="421" r:id="rId33"/>
    <p:sldId id="422" r:id="rId34"/>
    <p:sldId id="423" r:id="rId35"/>
    <p:sldId id="424" r:id="rId36"/>
    <p:sldId id="427" r:id="rId37"/>
    <p:sldId id="428" r:id="rId38"/>
    <p:sldId id="429" r:id="rId39"/>
    <p:sldId id="426" r:id="rId40"/>
    <p:sldId id="393" r:id="rId41"/>
    <p:sldId id="394" r:id="rId42"/>
    <p:sldId id="390" r:id="rId43"/>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1" autoAdjust="0"/>
    <p:restoredTop sz="86334" autoAdjust="0"/>
  </p:normalViewPr>
  <p:slideViewPr>
    <p:cSldViewPr>
      <p:cViewPr varScale="1">
        <p:scale>
          <a:sx n="36" d="100"/>
          <a:sy n="36" d="100"/>
        </p:scale>
        <p:origin x="412" y="64"/>
      </p:cViewPr>
      <p:guideLst>
        <p:guide orient="horz" pos="2880"/>
        <p:guide pos="2160"/>
      </p:guideLst>
    </p:cSldViewPr>
  </p:slideViewPr>
  <p:outlineViewPr>
    <p:cViewPr>
      <p:scale>
        <a:sx n="33" d="100"/>
        <a:sy n="33" d="100"/>
      </p:scale>
      <p:origin x="0" y="-174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1170F0A7-DD7B-444B-A696-EC683A786E59}" type="datetimeFigureOut">
              <a:rPr lang="en-US" smtClean="0"/>
              <a:t>4/25/2025</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0E4A064-D964-46A7-9EDB-2A81DBC504E9}" type="slidenum">
              <a:rPr lang="en-US" smtClean="0"/>
              <a:t>‹#›</a:t>
            </a:fld>
            <a:endParaRPr lang="en-US"/>
          </a:p>
        </p:txBody>
      </p:sp>
    </p:spTree>
    <p:extLst>
      <p:ext uri="{BB962C8B-B14F-4D97-AF65-F5344CB8AC3E}">
        <p14:creationId xmlns:p14="http://schemas.microsoft.com/office/powerpoint/2010/main" val="1621685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4</a:t>
            </a:fld>
            <a:endParaRPr lang="en-US"/>
          </a:p>
        </p:txBody>
      </p:sp>
    </p:spTree>
    <p:extLst>
      <p:ext uri="{BB962C8B-B14F-4D97-AF65-F5344CB8AC3E}">
        <p14:creationId xmlns:p14="http://schemas.microsoft.com/office/powerpoint/2010/main" val="4101977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5</a:t>
            </a:fld>
            <a:endParaRPr lang="en-US"/>
          </a:p>
        </p:txBody>
      </p:sp>
    </p:spTree>
    <p:extLst>
      <p:ext uri="{BB962C8B-B14F-4D97-AF65-F5344CB8AC3E}">
        <p14:creationId xmlns:p14="http://schemas.microsoft.com/office/powerpoint/2010/main" val="41322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7</a:t>
            </a:fld>
            <a:endParaRPr lang="en-US"/>
          </a:p>
        </p:txBody>
      </p:sp>
    </p:spTree>
    <p:extLst>
      <p:ext uri="{BB962C8B-B14F-4D97-AF65-F5344CB8AC3E}">
        <p14:creationId xmlns:p14="http://schemas.microsoft.com/office/powerpoint/2010/main" val="2762802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29</a:t>
            </a:fld>
            <a:endParaRPr lang="en-US"/>
          </a:p>
        </p:txBody>
      </p:sp>
    </p:spTree>
    <p:extLst>
      <p:ext uri="{BB962C8B-B14F-4D97-AF65-F5344CB8AC3E}">
        <p14:creationId xmlns:p14="http://schemas.microsoft.com/office/powerpoint/2010/main" val="341337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39</a:t>
            </a:fld>
            <a:endParaRPr lang="en-US"/>
          </a:p>
        </p:txBody>
      </p:sp>
    </p:spTree>
    <p:extLst>
      <p:ext uri="{BB962C8B-B14F-4D97-AF65-F5344CB8AC3E}">
        <p14:creationId xmlns:p14="http://schemas.microsoft.com/office/powerpoint/2010/main" val="1054847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40</a:t>
            </a:fld>
            <a:endParaRPr lang="en-US"/>
          </a:p>
        </p:txBody>
      </p:sp>
    </p:spTree>
    <p:extLst>
      <p:ext uri="{BB962C8B-B14F-4D97-AF65-F5344CB8AC3E}">
        <p14:creationId xmlns:p14="http://schemas.microsoft.com/office/powerpoint/2010/main" val="86127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41</a:t>
            </a:fld>
            <a:endParaRPr lang="en-US"/>
          </a:p>
        </p:txBody>
      </p:sp>
    </p:spTree>
    <p:extLst>
      <p:ext uri="{BB962C8B-B14F-4D97-AF65-F5344CB8AC3E}">
        <p14:creationId xmlns:p14="http://schemas.microsoft.com/office/powerpoint/2010/main" val="3980157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42</a:t>
            </a:fld>
            <a:endParaRPr lang="en-US"/>
          </a:p>
        </p:txBody>
      </p:sp>
    </p:spTree>
    <p:extLst>
      <p:ext uri="{BB962C8B-B14F-4D97-AF65-F5344CB8AC3E}">
        <p14:creationId xmlns:p14="http://schemas.microsoft.com/office/powerpoint/2010/main" val="3283427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Prepared by Venkateswara Rao Banday PMP® PSM II</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435BEE4-A128-4CF9-88E0-9DA9214DD19F}" type="datetime1">
              <a:rPr lang="en-US" smtClean="0"/>
              <a:t>4/25/2025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36699"/>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3000" b="0" i="0">
                <a:solidFill>
                  <a:srgbClr val="376080"/>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Prepared by Venkateswara Rao Banday PMP® PSM II</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B845A3D-EFEF-4B7C-88C0-42BFCD23DB07}" type="datetime1">
              <a:rPr lang="en-US" smtClean="0"/>
              <a:t>4/25/2025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36699"/>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Prepared by Venkateswara Rao Banday PMP® PSM II</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6D6BB07-F44B-4FA8-9BB5-C9B4CDA2CBE8}" type="datetime1">
              <a:rPr lang="en-US" smtClean="0"/>
              <a:t>4/25/2025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36699"/>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a:t>Prepared by Venkateswara Rao Banday PMP® PSM II</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0A6CB52-0F08-4C10-99CF-3626741AFDF1}" type="datetime1">
              <a:rPr lang="en-US" smtClean="0"/>
              <a:t>4/25/2025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4775" y="0"/>
            <a:ext cx="18078449" cy="9915524"/>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US"/>
              <a:t>Prepared by Venkateswara Rao Banday PMP® PSM II</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C0ADC4D8-819D-4EF2-96EE-5DEE682D5B5F}" type="datetime1">
              <a:rPr lang="en-US" smtClean="0"/>
              <a:t>4/25/2025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570275" y="590613"/>
            <a:ext cx="5147448" cy="787400"/>
          </a:xfrm>
          <a:prstGeom prst="rect">
            <a:avLst/>
          </a:prstGeom>
        </p:spPr>
        <p:txBody>
          <a:bodyPr wrap="square" lIns="0" tIns="0" rIns="0" bIns="0">
            <a:spAutoFit/>
          </a:bodyPr>
          <a:lstStyle>
            <a:lvl1pPr>
              <a:defRPr sz="5000" b="1" i="0">
                <a:solidFill>
                  <a:srgbClr val="236699"/>
                </a:solidFill>
                <a:latin typeface="Tahoma"/>
                <a:cs typeface="Tahoma"/>
              </a:defRPr>
            </a:lvl1pPr>
          </a:lstStyle>
          <a:p>
            <a:endParaRPr/>
          </a:p>
        </p:txBody>
      </p:sp>
      <p:sp>
        <p:nvSpPr>
          <p:cNvPr id="3" name="Holder 3"/>
          <p:cNvSpPr>
            <a:spLocks noGrp="1"/>
          </p:cNvSpPr>
          <p:nvPr>
            <p:ph type="body" idx="1"/>
          </p:nvPr>
        </p:nvSpPr>
        <p:spPr>
          <a:xfrm>
            <a:off x="1252227" y="1886018"/>
            <a:ext cx="15783545" cy="6714490"/>
          </a:xfrm>
          <a:prstGeom prst="rect">
            <a:avLst/>
          </a:prstGeom>
        </p:spPr>
        <p:txBody>
          <a:bodyPr wrap="square" lIns="0" tIns="0" rIns="0" bIns="0">
            <a:spAutoFit/>
          </a:bodyPr>
          <a:lstStyle>
            <a:lvl1pPr>
              <a:defRPr sz="3000" b="0" i="0">
                <a:solidFill>
                  <a:srgbClr val="376080"/>
                </a:solidFill>
                <a:latin typeface="Lucida Sans Unicode"/>
                <a:cs typeface="Lucida Sans Unicode"/>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r>
              <a:rPr lang="en-US"/>
              <a:t>Prepared by Venkateswara Rao Banday PMP® PSM II</a:t>
            </a:r>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3E0BAEC5-DAE0-4820-A228-5E45F4120B0E}" type="datetime1">
              <a:rPr lang="en-US" smtClean="0"/>
              <a:t>4/25/2025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B442-5039-48BA-DBCD-35B1C202769B}"/>
              </a:ext>
            </a:extLst>
          </p:cNvPr>
          <p:cNvSpPr>
            <a:spLocks noGrp="1"/>
          </p:cNvSpPr>
          <p:nvPr>
            <p:ph type="title"/>
          </p:nvPr>
        </p:nvSpPr>
        <p:spPr>
          <a:xfrm>
            <a:off x="6934199" y="590613"/>
            <a:ext cx="4783523" cy="787400"/>
          </a:xfrm>
        </p:spPr>
        <p:txBody>
          <a:bodyPr/>
          <a:lstStyle/>
          <a:p>
            <a:r>
              <a:rPr lang="en-US" dirty="0"/>
              <a:t>NEW SPRINT</a:t>
            </a:r>
          </a:p>
        </p:txBody>
      </p:sp>
      <p:graphicFrame>
        <p:nvGraphicFramePr>
          <p:cNvPr id="6" name="Table 6">
            <a:extLst>
              <a:ext uri="{FF2B5EF4-FFF2-40B4-BE49-F238E27FC236}">
                <a16:creationId xmlns:a16="http://schemas.microsoft.com/office/drawing/2014/main" id="{FEA6F14C-E208-A3C4-4BE0-E1EB522F6BC8}"/>
              </a:ext>
            </a:extLst>
          </p:cNvPr>
          <p:cNvGraphicFramePr>
            <a:graphicFrameLocks noGrp="1"/>
          </p:cNvGraphicFramePr>
          <p:nvPr>
            <p:extLst>
              <p:ext uri="{D42A27DB-BD31-4B8C-83A1-F6EECF244321}">
                <p14:modId xmlns:p14="http://schemas.microsoft.com/office/powerpoint/2010/main" val="2505005097"/>
              </p:ext>
            </p:extLst>
          </p:nvPr>
        </p:nvGraphicFramePr>
        <p:xfrm>
          <a:off x="838200" y="1866900"/>
          <a:ext cx="16687800" cy="8237049"/>
        </p:xfrm>
        <a:graphic>
          <a:graphicData uri="http://schemas.openxmlformats.org/drawingml/2006/table">
            <a:tbl>
              <a:tblPr firstRow="1" bandRow="1">
                <a:tableStyleId>{5C22544A-7EE6-4342-B048-85BDC9FD1C3A}</a:tableStyleId>
              </a:tblPr>
              <a:tblGrid>
                <a:gridCol w="5484253">
                  <a:extLst>
                    <a:ext uri="{9D8B030D-6E8A-4147-A177-3AD203B41FA5}">
                      <a16:colId xmlns:a16="http://schemas.microsoft.com/office/drawing/2014/main" val="3895760580"/>
                    </a:ext>
                  </a:extLst>
                </a:gridCol>
                <a:gridCol w="11203547">
                  <a:extLst>
                    <a:ext uri="{9D8B030D-6E8A-4147-A177-3AD203B41FA5}">
                      <a16:colId xmlns:a16="http://schemas.microsoft.com/office/drawing/2014/main" val="30575826"/>
                    </a:ext>
                  </a:extLst>
                </a:gridCol>
              </a:tblGrid>
              <a:tr h="1462348">
                <a:tc>
                  <a:txBody>
                    <a:bodyPr/>
                    <a:lstStyle/>
                    <a:p>
                      <a:r>
                        <a:rPr lang="en-US" sz="6600" dirty="0">
                          <a:solidFill>
                            <a:schemeClr val="tx1"/>
                          </a:solidFill>
                          <a:latin typeface="Arial" panose="020B0604020202020204" pitchFamily="34" charset="0"/>
                          <a:cs typeface="Arial" panose="020B0604020202020204" pitchFamily="34" charset="0"/>
                        </a:rPr>
                        <a:t>Sprint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6600" dirty="0">
                          <a:solidFill>
                            <a:schemeClr val="tx1"/>
                          </a:solidFill>
                          <a:latin typeface="Arial" panose="020B0604020202020204" pitchFamily="34" charset="0"/>
                          <a:cs typeface="Arial" panose="020B0604020202020204" pitchFamily="34" charset="0"/>
                        </a:rPr>
                        <a:t>PROJECTMMYY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4928932"/>
                  </a:ext>
                </a:extLst>
              </a:tr>
              <a:tr h="3532042">
                <a:tc>
                  <a:txBody>
                    <a:bodyPr/>
                    <a:lstStyle/>
                    <a:p>
                      <a:r>
                        <a:rPr lang="en-US" sz="6600" dirty="0">
                          <a:solidFill>
                            <a:schemeClr val="tx1"/>
                          </a:solidFill>
                          <a:latin typeface="Arial" panose="020B0604020202020204" pitchFamily="34" charset="0"/>
                          <a:cs typeface="Arial" panose="020B0604020202020204" pitchFamily="34" charset="0"/>
                        </a:rPr>
                        <a:t>Particulars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2800" b="0" i="0" u="none" strike="noStrike" dirty="0">
                          <a:solidFill>
                            <a:srgbClr val="000000"/>
                          </a:solidFill>
                          <a:effectLst/>
                          <a:latin typeface="Calibri" panose="020F0502020204030204" pitchFamily="34" charset="0"/>
                        </a:rPr>
                        <a:t>To use Water Fall Methodology for all Projects so that there is no change in the middle, budget is fixed and estimated time frame to complete the project can be achieved, ensure all approvals are received before starting the new project, ensure all required material is arranged so that the project is not affected, ensure necessary contracts are given based on negotiation &amp; collection of stocks, ensure timely utilization of all indented items and quality materials are procured, To make plans to complete the projects without any delay achieving the committed time frame.</a:t>
                      </a:r>
                    </a:p>
                    <a:p>
                      <a:pPr algn="l" fontAlgn="ctr"/>
                      <a:endParaRPr lang="en-US" sz="2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0008363"/>
                  </a:ext>
                </a:extLst>
              </a:tr>
              <a:tr h="1462348">
                <a:tc>
                  <a:txBody>
                    <a:bodyPr/>
                    <a:lstStyle/>
                    <a:p>
                      <a:r>
                        <a:rPr lang="en-US" sz="6600" dirty="0">
                          <a:solidFill>
                            <a:schemeClr val="tx1"/>
                          </a:solidFill>
                          <a:latin typeface="Arial" panose="020B0604020202020204" pitchFamily="34" charset="0"/>
                          <a:cs typeface="Arial" panose="020B0604020202020204" pitchFamily="34" charset="0"/>
                        </a:rPr>
                        <a:t>Start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6600" dirty="0">
                          <a:solidFill>
                            <a:schemeClr val="tx1"/>
                          </a:solidFill>
                          <a:latin typeface="Arial" panose="020B0604020202020204" pitchFamily="34" charset="0"/>
                          <a:cs typeface="Arial" panose="020B0604020202020204" pitchFamily="34" charset="0"/>
                        </a:rPr>
                        <a:t>01st of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830284"/>
                  </a:ext>
                </a:extLst>
              </a:tr>
              <a:tr h="1462348">
                <a:tc>
                  <a:txBody>
                    <a:bodyPr/>
                    <a:lstStyle/>
                    <a:p>
                      <a:r>
                        <a:rPr lang="en-US" sz="6600" dirty="0">
                          <a:solidFill>
                            <a:schemeClr val="tx1"/>
                          </a:solidFill>
                          <a:latin typeface="Arial" panose="020B0604020202020204" pitchFamily="34" charset="0"/>
                          <a:cs typeface="Arial" panose="020B0604020202020204" pitchFamily="34" charset="0"/>
                        </a:rPr>
                        <a:t>End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6600" dirty="0">
                          <a:solidFill>
                            <a:schemeClr val="tx1"/>
                          </a:solidFill>
                          <a:latin typeface="Arial" panose="020B0604020202020204" pitchFamily="34" charset="0"/>
                          <a:cs typeface="Arial" panose="020B0604020202020204" pitchFamily="34" charset="0"/>
                        </a:rPr>
                        <a:t>Last Day of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645800"/>
                  </a:ext>
                </a:extLst>
              </a:tr>
            </a:tbl>
          </a:graphicData>
        </a:graphic>
      </p:graphicFrame>
    </p:spTree>
    <p:extLst>
      <p:ext uri="{BB962C8B-B14F-4D97-AF65-F5344CB8AC3E}">
        <p14:creationId xmlns:p14="http://schemas.microsoft.com/office/powerpoint/2010/main" val="21424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D8884-6479-5FC0-FBAB-D52689087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571500"/>
            <a:ext cx="17145000" cy="9144000"/>
          </a:xfrm>
          <a:prstGeom prst="rect">
            <a:avLst/>
          </a:prstGeom>
        </p:spPr>
      </p:pic>
    </p:spTree>
    <p:extLst>
      <p:ext uri="{BB962C8B-B14F-4D97-AF65-F5344CB8AC3E}">
        <p14:creationId xmlns:p14="http://schemas.microsoft.com/office/powerpoint/2010/main" val="39289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DF316-352D-199C-D677-4F2A908A7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8362"/>
            <a:ext cx="17449800" cy="9577137"/>
          </a:xfrm>
          <a:prstGeom prst="rect">
            <a:avLst/>
          </a:prstGeom>
        </p:spPr>
      </p:pic>
    </p:spTree>
    <p:extLst>
      <p:ext uri="{BB962C8B-B14F-4D97-AF65-F5344CB8AC3E}">
        <p14:creationId xmlns:p14="http://schemas.microsoft.com/office/powerpoint/2010/main" val="2463483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7F3AAE-E2B4-A76C-FEA0-FDA7A7E89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571500"/>
            <a:ext cx="16992600" cy="9144000"/>
          </a:xfrm>
          <a:prstGeom prst="rect">
            <a:avLst/>
          </a:prstGeom>
        </p:spPr>
      </p:pic>
    </p:spTree>
    <p:extLst>
      <p:ext uri="{BB962C8B-B14F-4D97-AF65-F5344CB8AC3E}">
        <p14:creationId xmlns:p14="http://schemas.microsoft.com/office/powerpoint/2010/main" val="4059743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D18027-56E0-1E13-790B-4B05CF98E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0500"/>
            <a:ext cx="17830800" cy="9829800"/>
          </a:xfrm>
          <a:prstGeom prst="rect">
            <a:avLst/>
          </a:prstGeom>
        </p:spPr>
      </p:pic>
    </p:spTree>
    <p:extLst>
      <p:ext uri="{BB962C8B-B14F-4D97-AF65-F5344CB8AC3E}">
        <p14:creationId xmlns:p14="http://schemas.microsoft.com/office/powerpoint/2010/main" val="1916660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B64AA4-3B83-7FAF-41D4-2EBAAF53B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71500"/>
            <a:ext cx="17602200" cy="9144000"/>
          </a:xfrm>
          <a:prstGeom prst="rect">
            <a:avLst/>
          </a:prstGeom>
        </p:spPr>
      </p:pic>
    </p:spTree>
    <p:extLst>
      <p:ext uri="{BB962C8B-B14F-4D97-AF65-F5344CB8AC3E}">
        <p14:creationId xmlns:p14="http://schemas.microsoft.com/office/powerpoint/2010/main" val="1724373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6CC8BD-0675-5BC9-3192-7C0949A25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6700"/>
            <a:ext cx="17830799" cy="9677400"/>
          </a:xfrm>
          <a:prstGeom prst="rect">
            <a:avLst/>
          </a:prstGeom>
        </p:spPr>
      </p:pic>
    </p:spTree>
    <p:extLst>
      <p:ext uri="{BB962C8B-B14F-4D97-AF65-F5344CB8AC3E}">
        <p14:creationId xmlns:p14="http://schemas.microsoft.com/office/powerpoint/2010/main" val="417125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242930-916E-2631-BD1E-5EE0EE63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419100"/>
            <a:ext cx="17525999" cy="9448800"/>
          </a:xfrm>
          <a:prstGeom prst="rect">
            <a:avLst/>
          </a:prstGeom>
        </p:spPr>
      </p:pic>
    </p:spTree>
    <p:extLst>
      <p:ext uri="{BB962C8B-B14F-4D97-AF65-F5344CB8AC3E}">
        <p14:creationId xmlns:p14="http://schemas.microsoft.com/office/powerpoint/2010/main" val="912658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7BAB3-C795-3221-C432-70ED18AA6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571500"/>
            <a:ext cx="17297400" cy="9144000"/>
          </a:xfrm>
          <a:prstGeom prst="rect">
            <a:avLst/>
          </a:prstGeom>
        </p:spPr>
      </p:pic>
    </p:spTree>
    <p:extLst>
      <p:ext uri="{BB962C8B-B14F-4D97-AF65-F5344CB8AC3E}">
        <p14:creationId xmlns:p14="http://schemas.microsoft.com/office/powerpoint/2010/main" val="2837752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07D113-9FE9-E8DF-45D7-A702A47F3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42900"/>
            <a:ext cx="17526000" cy="9601200"/>
          </a:xfrm>
          <a:prstGeom prst="rect">
            <a:avLst/>
          </a:prstGeom>
        </p:spPr>
      </p:pic>
    </p:spTree>
    <p:extLst>
      <p:ext uri="{BB962C8B-B14F-4D97-AF65-F5344CB8AC3E}">
        <p14:creationId xmlns:p14="http://schemas.microsoft.com/office/powerpoint/2010/main" val="1201869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03F25-0D8B-258E-B517-D84C5732A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3350"/>
            <a:ext cx="17754600" cy="10020300"/>
          </a:xfrm>
          <a:prstGeom prst="rect">
            <a:avLst/>
          </a:prstGeom>
        </p:spPr>
      </p:pic>
    </p:spTree>
    <p:extLst>
      <p:ext uri="{BB962C8B-B14F-4D97-AF65-F5344CB8AC3E}">
        <p14:creationId xmlns:p14="http://schemas.microsoft.com/office/powerpoint/2010/main" val="1861366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B442-5039-48BA-DBCD-35B1C202769B}"/>
              </a:ext>
            </a:extLst>
          </p:cNvPr>
          <p:cNvSpPr>
            <a:spLocks noGrp="1"/>
          </p:cNvSpPr>
          <p:nvPr>
            <p:ph type="title"/>
          </p:nvPr>
        </p:nvSpPr>
        <p:spPr/>
        <p:txBody>
          <a:bodyPr/>
          <a:lstStyle/>
          <a:p>
            <a:r>
              <a:rPr lang="en-US" dirty="0"/>
              <a:t>SCRUM TEAM</a:t>
            </a:r>
          </a:p>
        </p:txBody>
      </p:sp>
      <p:graphicFrame>
        <p:nvGraphicFramePr>
          <p:cNvPr id="6" name="Table 6">
            <a:extLst>
              <a:ext uri="{FF2B5EF4-FFF2-40B4-BE49-F238E27FC236}">
                <a16:creationId xmlns:a16="http://schemas.microsoft.com/office/drawing/2014/main" id="{FEA6F14C-E208-A3C4-4BE0-E1EB522F6BC8}"/>
              </a:ext>
            </a:extLst>
          </p:cNvPr>
          <p:cNvGraphicFramePr>
            <a:graphicFrameLocks noGrp="1"/>
          </p:cNvGraphicFramePr>
          <p:nvPr>
            <p:extLst>
              <p:ext uri="{D42A27DB-BD31-4B8C-83A1-F6EECF244321}">
                <p14:modId xmlns:p14="http://schemas.microsoft.com/office/powerpoint/2010/main" val="4163979429"/>
              </p:ext>
            </p:extLst>
          </p:nvPr>
        </p:nvGraphicFramePr>
        <p:xfrm>
          <a:off x="1447800" y="1866901"/>
          <a:ext cx="15544800" cy="7645061"/>
        </p:xfrm>
        <a:graphic>
          <a:graphicData uri="http://schemas.openxmlformats.org/drawingml/2006/table">
            <a:tbl>
              <a:tblPr firstRow="1" bandRow="1">
                <a:tableStyleId>{5C22544A-7EE6-4342-B048-85BDC9FD1C3A}</a:tableStyleId>
              </a:tblPr>
              <a:tblGrid>
                <a:gridCol w="5461686">
                  <a:extLst>
                    <a:ext uri="{9D8B030D-6E8A-4147-A177-3AD203B41FA5}">
                      <a16:colId xmlns:a16="http://schemas.microsoft.com/office/drawing/2014/main" val="3895760580"/>
                    </a:ext>
                  </a:extLst>
                </a:gridCol>
                <a:gridCol w="10083114">
                  <a:extLst>
                    <a:ext uri="{9D8B030D-6E8A-4147-A177-3AD203B41FA5}">
                      <a16:colId xmlns:a16="http://schemas.microsoft.com/office/drawing/2014/main" val="30575826"/>
                    </a:ext>
                  </a:extLst>
                </a:gridCol>
              </a:tblGrid>
              <a:tr h="1221910">
                <a:tc>
                  <a:txBody>
                    <a:bodyPr/>
                    <a:lstStyle/>
                    <a:p>
                      <a:r>
                        <a:rPr lang="en-US" sz="4000" b="1" dirty="0">
                          <a:solidFill>
                            <a:schemeClr val="tx1"/>
                          </a:solidFill>
                          <a:latin typeface="Arial" panose="020B0604020202020204" pitchFamily="34" charset="0"/>
                          <a:cs typeface="Arial" panose="020B0604020202020204" pitchFamily="34" charset="0"/>
                        </a:rPr>
                        <a:t>Scrum Master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4000" b="1" dirty="0">
                          <a:solidFill>
                            <a:schemeClr val="tx1"/>
                          </a:solidFill>
                          <a:latin typeface="Arial" panose="020B0604020202020204" pitchFamily="34" charset="0"/>
                          <a:cs typeface="Arial" panose="020B0604020202020204" pitchFamily="34" charset="0"/>
                        </a:rPr>
                        <a:t>Scrum Master</a:t>
                      </a:r>
                    </a:p>
                    <a:p>
                      <a:endParaRPr lang="en-US" sz="40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4928932"/>
                  </a:ext>
                </a:extLst>
              </a:tr>
              <a:tr h="1221910">
                <a:tc>
                  <a:txBody>
                    <a:bodyPr/>
                    <a:lstStyle/>
                    <a:p>
                      <a:r>
                        <a:rPr lang="en-US" sz="4000" b="1" dirty="0">
                          <a:solidFill>
                            <a:schemeClr val="tx1"/>
                          </a:solidFill>
                          <a:latin typeface="Arial" panose="020B0604020202020204" pitchFamily="34" charset="0"/>
                          <a:cs typeface="Arial" panose="020B0604020202020204" pitchFamily="34" charset="0"/>
                        </a:rPr>
                        <a:t>Product 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4000" b="1" dirty="0" err="1">
                          <a:solidFill>
                            <a:schemeClr val="tx1"/>
                          </a:solidFill>
                          <a:latin typeface="Arial" panose="020B0604020202020204" pitchFamily="34" charset="0"/>
                          <a:cs typeface="Arial" panose="020B0604020202020204" pitchFamily="34" charset="0"/>
                        </a:rPr>
                        <a:t>Incharge</a:t>
                      </a:r>
                      <a:r>
                        <a:rPr lang="en-US" sz="4000" b="1" dirty="0">
                          <a:solidFill>
                            <a:schemeClr val="tx1"/>
                          </a:solidFill>
                          <a:latin typeface="Arial" panose="020B0604020202020204" pitchFamily="34" charset="0"/>
                          <a:cs typeface="Arial" panose="020B0604020202020204" pitchFamily="34" charset="0"/>
                        </a:rPr>
                        <a:t> - Projects</a:t>
                      </a:r>
                    </a:p>
                    <a:p>
                      <a:endParaRPr lang="en-US" sz="40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830284"/>
                  </a:ext>
                </a:extLst>
              </a:tr>
              <a:tr h="5023781">
                <a:tc>
                  <a:txBody>
                    <a:bodyPr/>
                    <a:lstStyle/>
                    <a:p>
                      <a:r>
                        <a:rPr lang="en-US" sz="4000" b="1" dirty="0">
                          <a:solidFill>
                            <a:schemeClr val="tx1"/>
                          </a:solidFill>
                          <a:latin typeface="Arial" panose="020B0604020202020204" pitchFamily="34" charset="0"/>
                          <a:cs typeface="Arial" panose="020B0604020202020204" pitchFamily="34" charset="0"/>
                        </a:rPr>
                        <a:t>Developers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742950" indent="-742950">
                        <a:buAutoNum type="arabicParenR"/>
                      </a:pPr>
                      <a:r>
                        <a:rPr lang="en-US" sz="4000" b="1" dirty="0">
                          <a:solidFill>
                            <a:schemeClr val="tx1"/>
                          </a:solidFill>
                          <a:latin typeface="Arial" panose="020B0604020202020204" pitchFamily="34" charset="0"/>
                          <a:cs typeface="Arial" panose="020B0604020202020204" pitchFamily="34" charset="0"/>
                        </a:rPr>
                        <a:t>Maintenance Team</a:t>
                      </a:r>
                    </a:p>
                    <a:p>
                      <a:pPr marL="742950" indent="-742950">
                        <a:buAutoNum type="arabicParenR"/>
                      </a:pPr>
                      <a:r>
                        <a:rPr lang="en-US" sz="4000" b="1" dirty="0">
                          <a:solidFill>
                            <a:schemeClr val="tx1"/>
                          </a:solidFill>
                          <a:latin typeface="Arial" panose="020B0604020202020204" pitchFamily="34" charset="0"/>
                          <a:cs typeface="Arial" panose="020B0604020202020204" pitchFamily="34" charset="0"/>
                        </a:rPr>
                        <a:t>Purchase Team</a:t>
                      </a:r>
                    </a:p>
                    <a:p>
                      <a:pPr marL="742950" indent="-742950">
                        <a:buAutoNum type="arabicParenR"/>
                      </a:pPr>
                      <a:r>
                        <a:rPr lang="en-US" sz="4000" b="1" dirty="0">
                          <a:solidFill>
                            <a:schemeClr val="tx1"/>
                          </a:solidFill>
                          <a:latin typeface="Arial" panose="020B0604020202020204" pitchFamily="34" charset="0"/>
                          <a:cs typeface="Arial" panose="020B0604020202020204" pitchFamily="34" charset="0"/>
                        </a:rPr>
                        <a:t>Projects Team</a:t>
                      </a:r>
                    </a:p>
                    <a:p>
                      <a:pPr marL="742950" indent="-742950">
                        <a:buAutoNum type="arabicParenR"/>
                      </a:pPr>
                      <a:r>
                        <a:rPr lang="en-US" sz="4000" b="1" dirty="0">
                          <a:solidFill>
                            <a:schemeClr val="tx1"/>
                          </a:solidFill>
                          <a:latin typeface="Arial" panose="020B0604020202020204" pitchFamily="34" charset="0"/>
                          <a:cs typeface="Arial" panose="020B0604020202020204" pitchFamily="34" charset="0"/>
                        </a:rPr>
                        <a:t>Stores Team</a:t>
                      </a:r>
                    </a:p>
                    <a:p>
                      <a:pPr marL="742950" indent="-742950">
                        <a:buAutoNum type="arabicParenR"/>
                      </a:pPr>
                      <a:r>
                        <a:rPr lang="en-US" sz="4000" b="1" dirty="0">
                          <a:solidFill>
                            <a:schemeClr val="tx1"/>
                          </a:solidFill>
                          <a:latin typeface="Arial" panose="020B0604020202020204" pitchFamily="34" charset="0"/>
                          <a:cs typeface="Arial" panose="020B0604020202020204" pitchFamily="34" charset="0"/>
                        </a:rPr>
                        <a:t>Civil Team – </a:t>
                      </a:r>
                      <a:r>
                        <a:rPr lang="en-US" sz="4000" b="1" dirty="0" err="1">
                          <a:solidFill>
                            <a:schemeClr val="tx1"/>
                          </a:solidFill>
                          <a:latin typeface="Arial" panose="020B0604020202020204" pitchFamily="34" charset="0"/>
                          <a:cs typeface="Arial" panose="020B0604020202020204" pitchFamily="34" charset="0"/>
                        </a:rPr>
                        <a:t>Incharge</a:t>
                      </a:r>
                      <a:endParaRPr lang="en-US" sz="4000" b="1" dirty="0">
                        <a:solidFill>
                          <a:schemeClr val="tx1"/>
                        </a:solidFill>
                        <a:latin typeface="Arial" panose="020B0604020202020204" pitchFamily="34" charset="0"/>
                        <a:cs typeface="Arial" panose="020B0604020202020204" pitchFamily="34" charset="0"/>
                      </a:endParaRPr>
                    </a:p>
                    <a:p>
                      <a:pPr marL="742950" indent="-742950">
                        <a:buAutoNum type="arabicParenR"/>
                      </a:pPr>
                      <a:r>
                        <a:rPr lang="en-US" sz="4000" b="1" dirty="0">
                          <a:solidFill>
                            <a:schemeClr val="tx1"/>
                          </a:solidFill>
                          <a:latin typeface="Arial" panose="020B0604020202020204" pitchFamily="34" charset="0"/>
                          <a:cs typeface="Arial" panose="020B0604020202020204" pitchFamily="34" charset="0"/>
                        </a:rPr>
                        <a:t>Contractor</a:t>
                      </a:r>
                    </a:p>
                    <a:p>
                      <a:pPr marL="742950" indent="-742950">
                        <a:buAutoNum type="arabicParenR"/>
                      </a:pPr>
                      <a:r>
                        <a:rPr lang="en-US" sz="4000" b="1" dirty="0">
                          <a:solidFill>
                            <a:schemeClr val="tx1"/>
                          </a:solidFill>
                          <a:latin typeface="Arial" panose="020B0604020202020204" pitchFamily="34" charset="0"/>
                          <a:cs typeface="Arial" panose="020B0604020202020204" pitchFamily="34" charset="0"/>
                        </a:rPr>
                        <a:t>Accounts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645800"/>
                  </a:ext>
                </a:extLst>
              </a:tr>
            </a:tbl>
          </a:graphicData>
        </a:graphic>
      </p:graphicFrame>
    </p:spTree>
    <p:extLst>
      <p:ext uri="{BB962C8B-B14F-4D97-AF65-F5344CB8AC3E}">
        <p14:creationId xmlns:p14="http://schemas.microsoft.com/office/powerpoint/2010/main" val="3788383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1128FA-EB98-8992-EADF-1EDFF08DA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71500"/>
            <a:ext cx="17678400" cy="9144000"/>
          </a:xfrm>
          <a:prstGeom prst="rect">
            <a:avLst/>
          </a:prstGeom>
        </p:spPr>
      </p:pic>
    </p:spTree>
    <p:extLst>
      <p:ext uri="{BB962C8B-B14F-4D97-AF65-F5344CB8AC3E}">
        <p14:creationId xmlns:p14="http://schemas.microsoft.com/office/powerpoint/2010/main" val="2615776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606AF5-05D3-B914-4798-D3222BB91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16568"/>
            <a:ext cx="17526000" cy="9803732"/>
          </a:xfrm>
          <a:prstGeom prst="rect">
            <a:avLst/>
          </a:prstGeom>
        </p:spPr>
      </p:pic>
    </p:spTree>
    <p:extLst>
      <p:ext uri="{BB962C8B-B14F-4D97-AF65-F5344CB8AC3E}">
        <p14:creationId xmlns:p14="http://schemas.microsoft.com/office/powerpoint/2010/main" val="2731023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2FD2AA-54EF-B027-D363-DF3F38F8D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66700"/>
            <a:ext cx="17754600" cy="9753600"/>
          </a:xfrm>
          <a:prstGeom prst="rect">
            <a:avLst/>
          </a:prstGeom>
        </p:spPr>
      </p:pic>
    </p:spTree>
    <p:extLst>
      <p:ext uri="{BB962C8B-B14F-4D97-AF65-F5344CB8AC3E}">
        <p14:creationId xmlns:p14="http://schemas.microsoft.com/office/powerpoint/2010/main" val="4026257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E592A2-9D43-B5D1-BB67-D7B30B767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6700"/>
            <a:ext cx="17830800" cy="9829800"/>
          </a:xfrm>
          <a:prstGeom prst="rect">
            <a:avLst/>
          </a:prstGeom>
        </p:spPr>
      </p:pic>
    </p:spTree>
    <p:extLst>
      <p:ext uri="{BB962C8B-B14F-4D97-AF65-F5344CB8AC3E}">
        <p14:creationId xmlns:p14="http://schemas.microsoft.com/office/powerpoint/2010/main" val="3635896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E9AF50-32F5-7341-71C2-2F05D685A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90500"/>
            <a:ext cx="17830800" cy="9906000"/>
          </a:xfrm>
          <a:prstGeom prst="rect">
            <a:avLst/>
          </a:prstGeom>
        </p:spPr>
      </p:pic>
    </p:spTree>
    <p:extLst>
      <p:ext uri="{BB962C8B-B14F-4D97-AF65-F5344CB8AC3E}">
        <p14:creationId xmlns:p14="http://schemas.microsoft.com/office/powerpoint/2010/main" val="3584441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6D34C-BE7D-A456-78E1-2847BE880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90500"/>
            <a:ext cx="17678400" cy="9829800"/>
          </a:xfrm>
          <a:prstGeom prst="rect">
            <a:avLst/>
          </a:prstGeom>
        </p:spPr>
      </p:pic>
    </p:spTree>
    <p:extLst>
      <p:ext uri="{BB962C8B-B14F-4D97-AF65-F5344CB8AC3E}">
        <p14:creationId xmlns:p14="http://schemas.microsoft.com/office/powerpoint/2010/main" val="2606740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0FC05C-D91E-D3E1-3DEB-81B4A3E35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90500"/>
            <a:ext cx="17830800" cy="9829800"/>
          </a:xfrm>
          <a:prstGeom prst="rect">
            <a:avLst/>
          </a:prstGeom>
        </p:spPr>
      </p:pic>
    </p:spTree>
    <p:extLst>
      <p:ext uri="{BB962C8B-B14F-4D97-AF65-F5344CB8AC3E}">
        <p14:creationId xmlns:p14="http://schemas.microsoft.com/office/powerpoint/2010/main" val="711036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B6F34F-B8FD-E299-CFBA-B164EA00B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6700"/>
            <a:ext cx="17754600" cy="9829800"/>
          </a:xfrm>
          <a:prstGeom prst="rect">
            <a:avLst/>
          </a:prstGeom>
        </p:spPr>
      </p:pic>
    </p:spTree>
    <p:extLst>
      <p:ext uri="{BB962C8B-B14F-4D97-AF65-F5344CB8AC3E}">
        <p14:creationId xmlns:p14="http://schemas.microsoft.com/office/powerpoint/2010/main" val="2476810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21F104-022D-95B0-C33F-499754CB1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700"/>
            <a:ext cx="18135600" cy="9753600"/>
          </a:xfrm>
          <a:prstGeom prst="rect">
            <a:avLst/>
          </a:prstGeom>
        </p:spPr>
      </p:pic>
    </p:spTree>
    <p:extLst>
      <p:ext uri="{BB962C8B-B14F-4D97-AF65-F5344CB8AC3E}">
        <p14:creationId xmlns:p14="http://schemas.microsoft.com/office/powerpoint/2010/main" val="1199674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1066800" y="2552700"/>
            <a:ext cx="16459200" cy="4154984"/>
          </a:xfrm>
          <a:prstGeom prst="rect">
            <a:avLst/>
          </a:prstGeom>
          <a:noFill/>
        </p:spPr>
        <p:txBody>
          <a:bodyPr wrap="square" rtlCol="0">
            <a:spAutoFit/>
          </a:bodyPr>
          <a:lstStyle/>
          <a:p>
            <a:pPr algn="ctr"/>
            <a:r>
              <a:rPr lang="en-US" sz="8800" dirty="0">
                <a:latin typeface="Arial Black" panose="020B0A04020102020204" pitchFamily="34" charset="0"/>
              </a:rPr>
              <a:t>Ca &amp; Zn Stearate </a:t>
            </a:r>
          </a:p>
          <a:p>
            <a:pPr algn="ctr"/>
            <a:r>
              <a:rPr lang="en-US" sz="8800" dirty="0">
                <a:latin typeface="Arial Black" panose="020B0A04020102020204" pitchFamily="34" charset="0"/>
              </a:rPr>
              <a:t>Pictures</a:t>
            </a:r>
          </a:p>
          <a:p>
            <a:pPr algn="ctr"/>
            <a:endParaRPr lang="en-US" sz="8800" dirty="0">
              <a:latin typeface="Arial Black" panose="020B0A04020102020204" pitchFamily="34" charset="0"/>
            </a:endParaRPr>
          </a:p>
        </p:txBody>
      </p:sp>
    </p:spTree>
    <p:extLst>
      <p:ext uri="{BB962C8B-B14F-4D97-AF65-F5344CB8AC3E}">
        <p14:creationId xmlns:p14="http://schemas.microsoft.com/office/powerpoint/2010/main" val="188895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B442-5039-48BA-DBCD-35B1C202769B}"/>
              </a:ext>
            </a:extLst>
          </p:cNvPr>
          <p:cNvSpPr>
            <a:spLocks noGrp="1"/>
          </p:cNvSpPr>
          <p:nvPr>
            <p:ph type="title"/>
          </p:nvPr>
        </p:nvSpPr>
        <p:spPr>
          <a:xfrm>
            <a:off x="6570275" y="590613"/>
            <a:ext cx="5147448" cy="769441"/>
          </a:xfrm>
        </p:spPr>
        <p:txBody>
          <a:bodyPr/>
          <a:lstStyle/>
          <a:p>
            <a:r>
              <a:rPr lang="en-US" dirty="0"/>
              <a:t>SCRUM EVENTS</a:t>
            </a:r>
          </a:p>
        </p:txBody>
      </p:sp>
      <p:graphicFrame>
        <p:nvGraphicFramePr>
          <p:cNvPr id="6" name="Table 6">
            <a:extLst>
              <a:ext uri="{FF2B5EF4-FFF2-40B4-BE49-F238E27FC236}">
                <a16:creationId xmlns:a16="http://schemas.microsoft.com/office/drawing/2014/main" id="{FEA6F14C-E208-A3C4-4BE0-E1EB522F6BC8}"/>
              </a:ext>
            </a:extLst>
          </p:cNvPr>
          <p:cNvGraphicFramePr>
            <a:graphicFrameLocks noGrp="1"/>
          </p:cNvGraphicFramePr>
          <p:nvPr>
            <p:extLst>
              <p:ext uri="{D42A27DB-BD31-4B8C-83A1-F6EECF244321}">
                <p14:modId xmlns:p14="http://schemas.microsoft.com/office/powerpoint/2010/main" val="2395075357"/>
              </p:ext>
            </p:extLst>
          </p:nvPr>
        </p:nvGraphicFramePr>
        <p:xfrm>
          <a:off x="1524000" y="1866901"/>
          <a:ext cx="15544800" cy="4823603"/>
        </p:xfrm>
        <a:graphic>
          <a:graphicData uri="http://schemas.openxmlformats.org/drawingml/2006/table">
            <a:tbl>
              <a:tblPr firstRow="1" bandRow="1">
                <a:tableStyleId>{5C22544A-7EE6-4342-B048-85BDC9FD1C3A}</a:tableStyleId>
              </a:tblPr>
              <a:tblGrid>
                <a:gridCol w="5914607">
                  <a:extLst>
                    <a:ext uri="{9D8B030D-6E8A-4147-A177-3AD203B41FA5}">
                      <a16:colId xmlns:a16="http://schemas.microsoft.com/office/drawing/2014/main" val="3895760580"/>
                    </a:ext>
                  </a:extLst>
                </a:gridCol>
                <a:gridCol w="9630193">
                  <a:extLst>
                    <a:ext uri="{9D8B030D-6E8A-4147-A177-3AD203B41FA5}">
                      <a16:colId xmlns:a16="http://schemas.microsoft.com/office/drawing/2014/main" val="30575826"/>
                    </a:ext>
                  </a:extLst>
                </a:gridCol>
              </a:tblGrid>
              <a:tr h="870549">
                <a:tc>
                  <a:txBody>
                    <a:bodyPr/>
                    <a:lstStyle/>
                    <a:p>
                      <a:r>
                        <a:rPr lang="en-US" sz="5400" b="1" dirty="0">
                          <a:solidFill>
                            <a:schemeClr val="tx1"/>
                          </a:solidFill>
                          <a:latin typeface="Arial Black" panose="020B0A04020102020204" pitchFamily="34" charset="0"/>
                          <a:cs typeface="Arial" panose="020B0604020202020204" pitchFamily="34" charset="0"/>
                        </a:rPr>
                        <a:t>Sprint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5400" b="1" dirty="0">
                          <a:solidFill>
                            <a:schemeClr val="tx1"/>
                          </a:solidFill>
                          <a:latin typeface="Arial Black" panose="020B0A04020102020204" pitchFamily="34" charset="0"/>
                          <a:cs typeface="Arial" panose="020B0604020202020204" pitchFamily="34" charset="0"/>
                        </a:rPr>
                        <a:t>Entire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4928932"/>
                  </a:ext>
                </a:extLst>
              </a:tr>
              <a:tr h="870549">
                <a:tc>
                  <a:txBody>
                    <a:bodyPr/>
                    <a:lstStyle/>
                    <a:p>
                      <a:r>
                        <a:rPr lang="en-US" sz="5400" b="1" dirty="0">
                          <a:solidFill>
                            <a:schemeClr val="tx1"/>
                          </a:solidFill>
                          <a:latin typeface="Arial Black" panose="020B0A04020102020204" pitchFamily="34" charset="0"/>
                          <a:cs typeface="Arial" panose="020B0604020202020204" pitchFamily="34" charset="0"/>
                        </a:rPr>
                        <a:t>Sprint Planning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5400" b="1" dirty="0">
                          <a:solidFill>
                            <a:schemeClr val="tx1"/>
                          </a:solidFill>
                          <a:latin typeface="Arial Black" panose="020B0A04020102020204" pitchFamily="34" charset="0"/>
                          <a:cs typeface="Arial" panose="020B0604020202020204" pitchFamily="34" charset="0"/>
                        </a:rPr>
                        <a:t>01</a:t>
                      </a:r>
                      <a:r>
                        <a:rPr lang="en-US" sz="5400" b="1" baseline="30000" dirty="0">
                          <a:solidFill>
                            <a:schemeClr val="tx1"/>
                          </a:solidFill>
                          <a:latin typeface="Arial Black" panose="020B0A04020102020204" pitchFamily="34" charset="0"/>
                          <a:cs typeface="Arial" panose="020B0604020202020204" pitchFamily="34" charset="0"/>
                        </a:rPr>
                        <a:t>st</a:t>
                      </a:r>
                      <a:r>
                        <a:rPr lang="en-US" sz="5400" b="1" dirty="0">
                          <a:solidFill>
                            <a:schemeClr val="tx1"/>
                          </a:solidFill>
                          <a:latin typeface="Arial Black" panose="020B0A04020102020204" pitchFamily="34" charset="0"/>
                          <a:cs typeface="Arial" panose="020B0604020202020204" pitchFamily="34" charset="0"/>
                        </a:rPr>
                        <a:t> Day of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830284"/>
                  </a:ext>
                </a:extLst>
              </a:tr>
              <a:tr h="870549">
                <a:tc>
                  <a:txBody>
                    <a:bodyPr/>
                    <a:lstStyle/>
                    <a:p>
                      <a:r>
                        <a:rPr lang="en-US" sz="5400" b="1" dirty="0">
                          <a:solidFill>
                            <a:schemeClr val="tx1"/>
                          </a:solidFill>
                          <a:latin typeface="Arial Black" panose="020B0A04020102020204" pitchFamily="34" charset="0"/>
                          <a:cs typeface="Arial" panose="020B0604020202020204" pitchFamily="34" charset="0"/>
                        </a:rPr>
                        <a:t>Daily Scrum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5400" b="1" dirty="0">
                          <a:solidFill>
                            <a:schemeClr val="tx1"/>
                          </a:solidFill>
                          <a:latin typeface="Arial Black" panose="020B0A04020102020204" pitchFamily="34" charset="0"/>
                          <a:cs typeface="Arial" panose="020B0604020202020204" pitchFamily="34" charset="0"/>
                        </a:rPr>
                        <a:t>15 Minutes – Daily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2574855"/>
                  </a:ext>
                </a:extLst>
              </a:tr>
              <a:tr h="870549">
                <a:tc>
                  <a:txBody>
                    <a:bodyPr/>
                    <a:lstStyle/>
                    <a:p>
                      <a:r>
                        <a:rPr lang="en-US" sz="5400" b="1" dirty="0">
                          <a:solidFill>
                            <a:schemeClr val="tx1"/>
                          </a:solidFill>
                          <a:latin typeface="Arial Black" panose="020B0A04020102020204" pitchFamily="34" charset="0"/>
                          <a:cs typeface="Arial" panose="020B0604020202020204" pitchFamily="34" charset="0"/>
                        </a:rPr>
                        <a:t>Sprint Review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5400" b="1" dirty="0">
                          <a:solidFill>
                            <a:schemeClr val="tx1"/>
                          </a:solidFill>
                          <a:latin typeface="Arial Black" panose="020B0A04020102020204" pitchFamily="34" charset="0"/>
                          <a:cs typeface="Arial" panose="020B0604020202020204" pitchFamily="34" charset="0"/>
                        </a:rPr>
                        <a:t>25</a:t>
                      </a:r>
                      <a:r>
                        <a:rPr lang="en-US" sz="5400" b="1" baseline="30000" dirty="0">
                          <a:solidFill>
                            <a:schemeClr val="tx1"/>
                          </a:solidFill>
                          <a:latin typeface="Arial Black" panose="020B0A04020102020204" pitchFamily="34" charset="0"/>
                          <a:cs typeface="Arial" panose="020B0604020202020204" pitchFamily="34" charset="0"/>
                        </a:rPr>
                        <a:t>th</a:t>
                      </a:r>
                      <a:r>
                        <a:rPr lang="en-US" sz="5400" b="1" dirty="0">
                          <a:solidFill>
                            <a:schemeClr val="tx1"/>
                          </a:solidFill>
                          <a:latin typeface="Arial Black" panose="020B0A04020102020204" pitchFamily="34" charset="0"/>
                          <a:cs typeface="Arial" panose="020B0604020202020204" pitchFamily="34" charset="0"/>
                        </a:rPr>
                        <a:t> of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7853941"/>
                  </a:ext>
                </a:extLst>
              </a:tr>
              <a:tr h="1166003">
                <a:tc>
                  <a:txBody>
                    <a:bodyPr/>
                    <a:lstStyle/>
                    <a:p>
                      <a:r>
                        <a:rPr lang="en-US" sz="5400" b="1" dirty="0">
                          <a:solidFill>
                            <a:schemeClr val="tx1"/>
                          </a:solidFill>
                          <a:latin typeface="Arial Black" panose="020B0A04020102020204" pitchFamily="34" charset="0"/>
                          <a:cs typeface="Arial" panose="020B0604020202020204" pitchFamily="34" charset="0"/>
                        </a:rPr>
                        <a:t>Sprint Retro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5400" b="1" dirty="0">
                          <a:solidFill>
                            <a:schemeClr val="tx1"/>
                          </a:solidFill>
                          <a:latin typeface="Arial Black" panose="020B0A04020102020204" pitchFamily="34" charset="0"/>
                          <a:cs typeface="Arial" panose="020B0604020202020204" pitchFamily="34" charset="0"/>
                        </a:rPr>
                        <a:t>Last Day of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645800"/>
                  </a:ext>
                </a:extLst>
              </a:tr>
            </a:tbl>
          </a:graphicData>
        </a:graphic>
      </p:graphicFrame>
    </p:spTree>
    <p:extLst>
      <p:ext uri="{BB962C8B-B14F-4D97-AF65-F5344CB8AC3E}">
        <p14:creationId xmlns:p14="http://schemas.microsoft.com/office/powerpoint/2010/main" val="42449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6C658-60CF-F1E2-62F3-B61AC10B4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821505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FB3D8A-EC67-C3E8-F9D5-B23D65B59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673536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11667-52DC-9FC7-FBC3-79578D7B5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4064968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A500C5-9D98-8F46-ECD1-9B33C7795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198538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BC2F4-EC35-275E-AAE6-521167646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355852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A3D92-77AA-AB8D-874A-94FCFFE06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63"/>
            <a:ext cx="18288000" cy="10262937"/>
          </a:xfrm>
          <a:prstGeom prst="rect">
            <a:avLst/>
          </a:prstGeom>
        </p:spPr>
      </p:pic>
    </p:spTree>
    <p:extLst>
      <p:ext uri="{BB962C8B-B14F-4D97-AF65-F5344CB8AC3E}">
        <p14:creationId xmlns:p14="http://schemas.microsoft.com/office/powerpoint/2010/main" val="3981212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B48EF-F4C2-68DF-D539-031016BC6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44176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45C1E-11EC-7008-269A-37A800523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130958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92E4E2-9D2D-81ED-44A1-52E313BD4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846320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762000" y="1298134"/>
            <a:ext cx="16764000" cy="8217634"/>
          </a:xfrm>
          <a:prstGeom prst="rect">
            <a:avLst/>
          </a:prstGeom>
          <a:noFill/>
        </p:spPr>
        <p:txBody>
          <a:bodyPr wrap="square" rtlCol="0">
            <a:spAutoFit/>
          </a:bodyPr>
          <a:lstStyle/>
          <a:p>
            <a:pPr algn="ctr"/>
            <a:r>
              <a:rPr lang="en-US" sz="8800" dirty="0">
                <a:latin typeface="Arial Black" panose="020B0A04020102020204" pitchFamily="34" charset="0"/>
              </a:rPr>
              <a:t>To take steps for completing the projects as per committed schedule and ensure that there is no delay, which will add up additional costs</a:t>
            </a:r>
          </a:p>
        </p:txBody>
      </p:sp>
    </p:spTree>
    <p:extLst>
      <p:ext uri="{BB962C8B-B14F-4D97-AF65-F5344CB8AC3E}">
        <p14:creationId xmlns:p14="http://schemas.microsoft.com/office/powerpoint/2010/main" val="84455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1371600" y="2095500"/>
            <a:ext cx="16383000" cy="5509200"/>
          </a:xfrm>
          <a:prstGeom prst="rect">
            <a:avLst/>
          </a:prstGeom>
          <a:noFill/>
        </p:spPr>
        <p:txBody>
          <a:bodyPr wrap="square" rtlCol="0">
            <a:spAutoFit/>
          </a:bodyPr>
          <a:lstStyle/>
          <a:p>
            <a:pPr algn="ctr"/>
            <a:r>
              <a:rPr lang="en-US" sz="8800" dirty="0">
                <a:latin typeface="Arial Black" panose="020B0A04020102020204" pitchFamily="34" charset="0"/>
              </a:rPr>
              <a:t>PROJECT UPDATES ARE GIVEN IN BELOW SLIDES FOR UNDERSTANDING THE LATEST POSITION</a:t>
            </a:r>
          </a:p>
        </p:txBody>
      </p:sp>
    </p:spTree>
    <p:extLst>
      <p:ext uri="{BB962C8B-B14F-4D97-AF65-F5344CB8AC3E}">
        <p14:creationId xmlns:p14="http://schemas.microsoft.com/office/powerpoint/2010/main" val="2704227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762000" y="1298134"/>
            <a:ext cx="16764000" cy="5509200"/>
          </a:xfrm>
          <a:prstGeom prst="rect">
            <a:avLst/>
          </a:prstGeom>
          <a:noFill/>
        </p:spPr>
        <p:txBody>
          <a:bodyPr wrap="square" rtlCol="0">
            <a:spAutoFit/>
          </a:bodyPr>
          <a:lstStyle/>
          <a:p>
            <a:pPr algn="ctr"/>
            <a:r>
              <a:rPr lang="en-US" sz="8800" dirty="0">
                <a:latin typeface="Arial Black" panose="020B0A04020102020204" pitchFamily="34" charset="0"/>
              </a:rPr>
              <a:t>IDENTIFIED VARIOUS REASONS FOR PROJECT DELAYS AND NEED TO TAKE PRECAUTIONS</a:t>
            </a:r>
          </a:p>
        </p:txBody>
      </p:sp>
    </p:spTree>
    <p:extLst>
      <p:ext uri="{BB962C8B-B14F-4D97-AF65-F5344CB8AC3E}">
        <p14:creationId xmlns:p14="http://schemas.microsoft.com/office/powerpoint/2010/main" val="4041712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762000" y="1298134"/>
            <a:ext cx="16764000" cy="8217634"/>
          </a:xfrm>
          <a:prstGeom prst="rect">
            <a:avLst/>
          </a:prstGeom>
          <a:noFill/>
        </p:spPr>
        <p:txBody>
          <a:bodyPr wrap="square" rtlCol="0">
            <a:spAutoFit/>
          </a:bodyPr>
          <a:lstStyle/>
          <a:p>
            <a:pPr algn="ctr"/>
            <a:r>
              <a:rPr lang="en-US" sz="8800" dirty="0">
                <a:latin typeface="Arial Black" panose="020B0A04020102020204" pitchFamily="34" charset="0"/>
              </a:rPr>
              <a:t>NEED TO USE WATERFALL METHODOLOGY WHEREIN THE PLAN, BUDGET, TIME FRAME IS FINALISED AND NO CHANGES DURING THE PROJECT</a:t>
            </a:r>
          </a:p>
        </p:txBody>
      </p:sp>
    </p:spTree>
    <p:extLst>
      <p:ext uri="{BB962C8B-B14F-4D97-AF65-F5344CB8AC3E}">
        <p14:creationId xmlns:p14="http://schemas.microsoft.com/office/powerpoint/2010/main" val="50949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pic>
        <p:nvPicPr>
          <p:cNvPr id="2" name="Picture 2">
            <a:extLst>
              <a:ext uri="{FF2B5EF4-FFF2-40B4-BE49-F238E27FC236}">
                <a16:creationId xmlns:a16="http://schemas.microsoft.com/office/drawing/2014/main" id="{EDBC9129-E573-9C9A-7087-E72136273F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810000" y="2088686"/>
            <a:ext cx="8534400" cy="5112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3FC23A8F-3BBE-D2E7-B554-BE020121811E}"/>
              </a:ext>
            </a:extLst>
          </p:cNvPr>
          <p:cNvSpPr txBox="1"/>
          <p:nvPr/>
        </p:nvSpPr>
        <p:spPr>
          <a:xfrm>
            <a:off x="7315200" y="7217229"/>
            <a:ext cx="2539687" cy="461665"/>
          </a:xfrm>
          <a:prstGeom prst="rect">
            <a:avLst/>
          </a:prstGeom>
          <a:noFill/>
        </p:spPr>
        <p:txBody>
          <a:bodyPr wrap="square" rtlCol="0">
            <a:spAutoFit/>
          </a:bodyPr>
          <a:lstStyle/>
          <a:p>
            <a:r>
              <a:rPr lang="en-US" sz="2400" dirty="0">
                <a:latin typeface="Arial Black" panose="020B0A04020102020204" pitchFamily="34" charset="0"/>
              </a:rPr>
              <a:t>THANK YOU</a:t>
            </a:r>
          </a:p>
        </p:txBody>
      </p:sp>
    </p:spTree>
    <p:extLst>
      <p:ext uri="{BB962C8B-B14F-4D97-AF65-F5344CB8AC3E}">
        <p14:creationId xmlns:p14="http://schemas.microsoft.com/office/powerpoint/2010/main" val="3023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9CB7AA0-0094-7DDE-8179-3CE54B86D750}"/>
              </a:ext>
            </a:extLst>
          </p:cNvPr>
          <p:cNvGraphicFramePr>
            <a:graphicFrameLocks noGrp="1"/>
          </p:cNvGraphicFramePr>
          <p:nvPr>
            <p:extLst>
              <p:ext uri="{D42A27DB-BD31-4B8C-83A1-F6EECF244321}">
                <p14:modId xmlns:p14="http://schemas.microsoft.com/office/powerpoint/2010/main" val="2003214255"/>
              </p:ext>
            </p:extLst>
          </p:nvPr>
        </p:nvGraphicFramePr>
        <p:xfrm>
          <a:off x="381000" y="1104900"/>
          <a:ext cx="17526000" cy="8915400"/>
        </p:xfrm>
        <a:graphic>
          <a:graphicData uri="http://schemas.openxmlformats.org/drawingml/2006/table">
            <a:tbl>
              <a:tblPr firstRow="1" firstCol="1" bandRow="1">
                <a:tableStyleId>{5C22544A-7EE6-4342-B048-85BDC9FD1C3A}</a:tableStyleId>
              </a:tblPr>
              <a:tblGrid>
                <a:gridCol w="1388198">
                  <a:extLst>
                    <a:ext uri="{9D8B030D-6E8A-4147-A177-3AD203B41FA5}">
                      <a16:colId xmlns:a16="http://schemas.microsoft.com/office/drawing/2014/main" val="32534854"/>
                    </a:ext>
                  </a:extLst>
                </a:gridCol>
                <a:gridCol w="908870">
                  <a:extLst>
                    <a:ext uri="{9D8B030D-6E8A-4147-A177-3AD203B41FA5}">
                      <a16:colId xmlns:a16="http://schemas.microsoft.com/office/drawing/2014/main" val="37383458"/>
                    </a:ext>
                  </a:extLst>
                </a:gridCol>
                <a:gridCol w="8334877">
                  <a:extLst>
                    <a:ext uri="{9D8B030D-6E8A-4147-A177-3AD203B41FA5}">
                      <a16:colId xmlns:a16="http://schemas.microsoft.com/office/drawing/2014/main" val="3719875592"/>
                    </a:ext>
                  </a:extLst>
                </a:gridCol>
                <a:gridCol w="3181762">
                  <a:extLst>
                    <a:ext uri="{9D8B030D-6E8A-4147-A177-3AD203B41FA5}">
                      <a16:colId xmlns:a16="http://schemas.microsoft.com/office/drawing/2014/main" val="23349353"/>
                    </a:ext>
                  </a:extLst>
                </a:gridCol>
                <a:gridCol w="3712293">
                  <a:extLst>
                    <a:ext uri="{9D8B030D-6E8A-4147-A177-3AD203B41FA5}">
                      <a16:colId xmlns:a16="http://schemas.microsoft.com/office/drawing/2014/main" val="3813366632"/>
                    </a:ext>
                  </a:extLst>
                </a:gridCol>
              </a:tblGrid>
              <a:tr h="418980">
                <a:tc>
                  <a:txBody>
                    <a:bodyPr/>
                    <a:lstStyle/>
                    <a:p>
                      <a:pPr marL="0" marR="0" algn="ctr">
                        <a:spcBef>
                          <a:spcPts val="0"/>
                        </a:spcBef>
                        <a:spcAft>
                          <a:spcPts val="0"/>
                        </a:spcAft>
                      </a:pPr>
                      <a:r>
                        <a:rPr lang="en-US" sz="2400" dirty="0">
                          <a:solidFill>
                            <a:schemeClr val="bg1"/>
                          </a:solidFill>
                          <a:effectLst/>
                        </a:rPr>
                        <a:t>Asset</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SNO</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Asset description</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a:solidFill>
                            <a:schemeClr val="bg1"/>
                          </a:solidFill>
                          <a:effectLst/>
                        </a:rPr>
                        <a:t>CB as on 31/12/2023</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PUT USE DATE</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952398838"/>
                  </a:ext>
                </a:extLst>
              </a:tr>
              <a:tr h="708035">
                <a:tc>
                  <a:txBody>
                    <a:bodyPr/>
                    <a:lstStyle/>
                    <a:p>
                      <a:pPr marL="0" marR="0" algn="ctr">
                        <a:spcBef>
                          <a:spcPts val="0"/>
                        </a:spcBef>
                        <a:spcAft>
                          <a:spcPts val="0"/>
                        </a:spcAft>
                      </a:pPr>
                      <a:r>
                        <a:rPr lang="en-US" sz="2400">
                          <a:solidFill>
                            <a:schemeClr val="bg1"/>
                          </a:solidFill>
                          <a:effectLst/>
                        </a:rPr>
                        <a:t>2150033</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dirty="0">
                          <a:solidFill>
                            <a:schemeClr val="bg1"/>
                          </a:solidFill>
                          <a:effectLst/>
                        </a:rPr>
                        <a:t>0</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NEW ADMIN BUILDING AT KPT</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a:solidFill>
                            <a:schemeClr val="bg1"/>
                          </a:solidFill>
                          <a:effectLst/>
                        </a:rPr>
                        <a:t>2,84,99,379.66</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U/P</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401551414"/>
                  </a:ext>
                </a:extLst>
              </a:tr>
              <a:tr h="708035">
                <a:tc>
                  <a:txBody>
                    <a:bodyPr/>
                    <a:lstStyle/>
                    <a:p>
                      <a:pPr marL="0" marR="0" algn="ctr">
                        <a:spcBef>
                          <a:spcPts val="0"/>
                        </a:spcBef>
                        <a:spcAft>
                          <a:spcPts val="0"/>
                        </a:spcAft>
                      </a:pPr>
                      <a:r>
                        <a:rPr lang="en-US" sz="2400">
                          <a:solidFill>
                            <a:schemeClr val="bg1"/>
                          </a:solidFill>
                          <a:effectLst/>
                        </a:rPr>
                        <a:t>2150061</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CONSTRUCTION OF COMPOUND WALL 527RM &amp; FENCING</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a:solidFill>
                            <a:schemeClr val="bg1"/>
                          </a:solidFill>
                          <a:effectLst/>
                        </a:rPr>
                        <a:t>68,87,239.20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Finishing work in progress</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421076248"/>
                  </a:ext>
                </a:extLst>
              </a:tr>
              <a:tr h="708035">
                <a:tc>
                  <a:txBody>
                    <a:bodyPr/>
                    <a:lstStyle/>
                    <a:p>
                      <a:pPr marL="0" marR="0" algn="ctr">
                        <a:spcBef>
                          <a:spcPts val="0"/>
                        </a:spcBef>
                        <a:spcAft>
                          <a:spcPts val="0"/>
                        </a:spcAft>
                      </a:pPr>
                      <a:r>
                        <a:rPr lang="en-US" sz="2400">
                          <a:solidFill>
                            <a:schemeClr val="bg1"/>
                          </a:solidFill>
                          <a:effectLst/>
                        </a:rPr>
                        <a:t>2150068</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dirty="0">
                          <a:solidFill>
                            <a:schemeClr val="bg1"/>
                          </a:solidFill>
                          <a:effectLst/>
                        </a:rPr>
                        <a:t>WALL PARTITION WORK AT HTO PLANT AT REFINERY</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a:solidFill>
                            <a:schemeClr val="bg1"/>
                          </a:solidFill>
                          <a:effectLst/>
                        </a:rPr>
                        <a:t>1,13,967.00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U/P</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065556282"/>
                  </a:ext>
                </a:extLst>
              </a:tr>
              <a:tr h="708035">
                <a:tc>
                  <a:txBody>
                    <a:bodyPr/>
                    <a:lstStyle/>
                    <a:p>
                      <a:pPr marL="0" marR="0" algn="ctr">
                        <a:spcBef>
                          <a:spcPts val="0"/>
                        </a:spcBef>
                        <a:spcAft>
                          <a:spcPts val="0"/>
                        </a:spcAft>
                      </a:pPr>
                      <a:r>
                        <a:rPr lang="en-US" sz="2400">
                          <a:solidFill>
                            <a:schemeClr val="bg1"/>
                          </a:solidFill>
                          <a:effectLst/>
                        </a:rPr>
                        <a:t>2150069</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dirty="0">
                          <a:solidFill>
                            <a:schemeClr val="bg1"/>
                          </a:solidFill>
                          <a:effectLst/>
                        </a:rPr>
                        <a:t>PARTITION WORK &amp; FLOORING AT WARE HOUSE AT PACKING</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a:solidFill>
                            <a:schemeClr val="bg1"/>
                          </a:solidFill>
                          <a:effectLst/>
                        </a:rPr>
                        <a:t>38,919.50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U/P</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717072076"/>
                  </a:ext>
                </a:extLst>
              </a:tr>
              <a:tr h="708035">
                <a:tc>
                  <a:txBody>
                    <a:bodyPr/>
                    <a:lstStyle/>
                    <a:p>
                      <a:pPr marL="0" marR="0" algn="ctr">
                        <a:spcBef>
                          <a:spcPts val="0"/>
                        </a:spcBef>
                        <a:spcAft>
                          <a:spcPts val="0"/>
                        </a:spcAft>
                      </a:pPr>
                      <a:r>
                        <a:rPr lang="en-US" sz="2400">
                          <a:solidFill>
                            <a:schemeClr val="bg1"/>
                          </a:solidFill>
                          <a:effectLst/>
                        </a:rPr>
                        <a:t>2160161</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dirty="0">
                          <a:solidFill>
                            <a:schemeClr val="bg1"/>
                          </a:solidFill>
                          <a:effectLst/>
                        </a:rPr>
                        <a:t>REFINERY EXTENSION-150 TPD CONTINUOUS BLEACHER</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a:solidFill>
                            <a:schemeClr val="bg1"/>
                          </a:solidFill>
                          <a:effectLst/>
                        </a:rPr>
                        <a:t>1,53,33,472.94</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U/P</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996439305"/>
                  </a:ext>
                </a:extLst>
              </a:tr>
              <a:tr h="708035">
                <a:tc>
                  <a:txBody>
                    <a:bodyPr/>
                    <a:lstStyle/>
                    <a:p>
                      <a:pPr marL="0" marR="0" algn="ctr">
                        <a:spcBef>
                          <a:spcPts val="0"/>
                        </a:spcBef>
                        <a:spcAft>
                          <a:spcPts val="0"/>
                        </a:spcAft>
                      </a:pPr>
                      <a:r>
                        <a:rPr lang="en-US" sz="2400">
                          <a:solidFill>
                            <a:schemeClr val="bg1"/>
                          </a:solidFill>
                          <a:effectLst/>
                        </a:rPr>
                        <a:t>2160176</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dirty="0">
                          <a:solidFill>
                            <a:schemeClr val="bg1"/>
                          </a:solidFill>
                          <a:effectLst/>
                        </a:rPr>
                        <a:t>MAGNESIUM STERATE PLANT AT WAREHOUSE 2-KPT</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a:solidFill>
                            <a:schemeClr val="bg1"/>
                          </a:solidFill>
                          <a:effectLst/>
                        </a:rPr>
                        <a:t>18,53,932.84</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Finishing work in progress</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620170261"/>
                  </a:ext>
                </a:extLst>
              </a:tr>
              <a:tr h="708035">
                <a:tc>
                  <a:txBody>
                    <a:bodyPr/>
                    <a:lstStyle/>
                    <a:p>
                      <a:pPr marL="0" marR="0" algn="ctr">
                        <a:spcBef>
                          <a:spcPts val="0"/>
                        </a:spcBef>
                        <a:spcAft>
                          <a:spcPts val="0"/>
                        </a:spcAft>
                      </a:pPr>
                      <a:r>
                        <a:rPr lang="en-US" sz="2400">
                          <a:solidFill>
                            <a:schemeClr val="bg1"/>
                          </a:solidFill>
                          <a:effectLst/>
                        </a:rPr>
                        <a:t>2160197</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dirty="0">
                          <a:solidFill>
                            <a:schemeClr val="bg1"/>
                          </a:solidFill>
                          <a:effectLst/>
                        </a:rPr>
                        <a:t>PHARMA STEARIC ACID PLANT</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a:solidFill>
                            <a:schemeClr val="bg1"/>
                          </a:solidFill>
                          <a:effectLst/>
                        </a:rPr>
                        <a:t>2,71,70,399.02</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Finishing work in progress</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241294089"/>
                  </a:ext>
                </a:extLst>
              </a:tr>
              <a:tr h="708035">
                <a:tc>
                  <a:txBody>
                    <a:bodyPr/>
                    <a:lstStyle/>
                    <a:p>
                      <a:pPr marL="0" marR="0" algn="ctr">
                        <a:spcBef>
                          <a:spcPts val="0"/>
                        </a:spcBef>
                        <a:spcAft>
                          <a:spcPts val="0"/>
                        </a:spcAft>
                      </a:pPr>
                      <a:r>
                        <a:rPr lang="en-US" sz="2400">
                          <a:solidFill>
                            <a:schemeClr val="bg1"/>
                          </a:solidFill>
                          <a:effectLst/>
                        </a:rPr>
                        <a:t>2160448</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dirty="0">
                          <a:solidFill>
                            <a:schemeClr val="bg1"/>
                          </a:solidFill>
                          <a:effectLst/>
                        </a:rPr>
                        <a:t>20TPD DIMER FATTY ACID PLANT AT KPT</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a:solidFill>
                            <a:schemeClr val="bg1"/>
                          </a:solidFill>
                          <a:effectLst/>
                        </a:rPr>
                        <a:t>49,45,035.21</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Closed</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23193783"/>
                  </a:ext>
                </a:extLst>
              </a:tr>
              <a:tr h="708035">
                <a:tc>
                  <a:txBody>
                    <a:bodyPr/>
                    <a:lstStyle/>
                    <a:p>
                      <a:pPr marL="0" marR="0" algn="ctr">
                        <a:spcBef>
                          <a:spcPts val="0"/>
                        </a:spcBef>
                        <a:spcAft>
                          <a:spcPts val="0"/>
                        </a:spcAft>
                      </a:pPr>
                      <a:r>
                        <a:rPr lang="en-US" sz="2400">
                          <a:solidFill>
                            <a:schemeClr val="bg1"/>
                          </a:solidFill>
                          <a:effectLst/>
                        </a:rPr>
                        <a:t>2160494</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dirty="0">
                          <a:solidFill>
                            <a:schemeClr val="bg1"/>
                          </a:solidFill>
                          <a:effectLst/>
                        </a:rPr>
                        <a:t>ELECTROLYZER FOR GENERATION OF HYDROZEN GAS</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a:solidFill>
                            <a:schemeClr val="bg1"/>
                          </a:solidFill>
                          <a:effectLst/>
                        </a:rPr>
                        <a:t>13,22,45,405.40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U/P</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620043546"/>
                  </a:ext>
                </a:extLst>
              </a:tr>
              <a:tr h="708035">
                <a:tc>
                  <a:txBody>
                    <a:bodyPr/>
                    <a:lstStyle/>
                    <a:p>
                      <a:pPr marL="0" marR="0" algn="ctr">
                        <a:spcBef>
                          <a:spcPts val="0"/>
                        </a:spcBef>
                        <a:spcAft>
                          <a:spcPts val="0"/>
                        </a:spcAft>
                      </a:pPr>
                      <a:r>
                        <a:rPr lang="en-US" sz="2400">
                          <a:solidFill>
                            <a:schemeClr val="bg1"/>
                          </a:solidFill>
                          <a:effectLst/>
                        </a:rPr>
                        <a:t>2160534</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NEW BOILER AND POWER TURBINE PROJECT AT KPT</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dirty="0">
                          <a:solidFill>
                            <a:schemeClr val="bg1"/>
                          </a:solidFill>
                          <a:effectLst/>
                        </a:rPr>
                        <a:t>5,28,602.00</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HOLD</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690962818"/>
                  </a:ext>
                </a:extLst>
              </a:tr>
              <a:tr h="708035">
                <a:tc>
                  <a:txBody>
                    <a:bodyPr/>
                    <a:lstStyle/>
                    <a:p>
                      <a:pPr marL="0" marR="0" algn="ctr">
                        <a:spcBef>
                          <a:spcPts val="0"/>
                        </a:spcBef>
                        <a:spcAft>
                          <a:spcPts val="0"/>
                        </a:spcAft>
                      </a:pPr>
                      <a:r>
                        <a:rPr lang="en-US" sz="2400">
                          <a:solidFill>
                            <a:schemeClr val="bg1"/>
                          </a:solidFill>
                          <a:effectLst/>
                        </a:rPr>
                        <a:t>2160715</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30TPD DIMER FATTY ACID PLANT AT KPT</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dirty="0">
                          <a:solidFill>
                            <a:schemeClr val="bg1"/>
                          </a:solidFill>
                          <a:effectLst/>
                        </a:rPr>
                        <a:t>13,06,56,062.52</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U/P</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78200735"/>
                  </a:ext>
                </a:extLst>
              </a:tr>
              <a:tr h="708035">
                <a:tc>
                  <a:txBody>
                    <a:bodyPr/>
                    <a:lstStyle/>
                    <a:p>
                      <a:pPr marL="0" marR="0" algn="ctr">
                        <a:spcBef>
                          <a:spcPts val="0"/>
                        </a:spcBef>
                        <a:spcAft>
                          <a:spcPts val="0"/>
                        </a:spcAft>
                      </a:pPr>
                      <a:r>
                        <a:rPr lang="en-US" sz="2400">
                          <a:solidFill>
                            <a:schemeClr val="bg1"/>
                          </a:solidFill>
                          <a:effectLst/>
                        </a:rPr>
                        <a:t>2160754</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US" sz="2400">
                          <a:solidFill>
                            <a:schemeClr val="bg1"/>
                          </a:solidFill>
                          <a:effectLst/>
                        </a:rPr>
                        <a:t>0</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a:solidFill>
                            <a:schemeClr val="bg1"/>
                          </a:solidFill>
                          <a:effectLst/>
                        </a:rPr>
                        <a:t>CALCIUM STERATE PLANT AT PLASTICISERS &amp; STABILIZER</a:t>
                      </a:r>
                      <a:endParaRPr lang="en-US" sz="24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r">
                        <a:spcBef>
                          <a:spcPts val="0"/>
                        </a:spcBef>
                        <a:spcAft>
                          <a:spcPts val="0"/>
                        </a:spcAft>
                      </a:pPr>
                      <a:r>
                        <a:rPr lang="en-US" sz="2400" dirty="0">
                          <a:solidFill>
                            <a:schemeClr val="bg1"/>
                          </a:solidFill>
                          <a:effectLst/>
                        </a:rPr>
                        <a:t>1,50,98,418.24</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spcBef>
                          <a:spcPts val="0"/>
                        </a:spcBef>
                        <a:spcAft>
                          <a:spcPts val="0"/>
                        </a:spcAft>
                      </a:pPr>
                      <a:r>
                        <a:rPr lang="en-US" sz="2400" dirty="0">
                          <a:solidFill>
                            <a:schemeClr val="bg1"/>
                          </a:solidFill>
                          <a:effectLst/>
                        </a:rPr>
                        <a:t>U/P</a:t>
                      </a:r>
                      <a:endParaRPr lang="en-US" sz="24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531617410"/>
                  </a:ext>
                </a:extLst>
              </a:tr>
            </a:tbl>
          </a:graphicData>
        </a:graphic>
      </p:graphicFrame>
      <p:sp>
        <p:nvSpPr>
          <p:cNvPr id="6" name="TextBox 5">
            <a:extLst>
              <a:ext uri="{FF2B5EF4-FFF2-40B4-BE49-F238E27FC236}">
                <a16:creationId xmlns:a16="http://schemas.microsoft.com/office/drawing/2014/main" id="{9BFC0CFD-C84A-7A1C-A75A-35AF89A678DB}"/>
              </a:ext>
            </a:extLst>
          </p:cNvPr>
          <p:cNvSpPr txBox="1"/>
          <p:nvPr/>
        </p:nvSpPr>
        <p:spPr>
          <a:xfrm>
            <a:off x="381000" y="266700"/>
            <a:ext cx="15011400" cy="646331"/>
          </a:xfrm>
          <a:prstGeom prst="rect">
            <a:avLst/>
          </a:prstGeom>
          <a:noFill/>
        </p:spPr>
        <p:txBody>
          <a:bodyPr wrap="square">
            <a:spAutoFit/>
          </a:bodyPr>
          <a:lstStyle/>
          <a:p>
            <a:r>
              <a:rPr lang="en-US" sz="3600" dirty="0">
                <a:latin typeface="Arial Black" panose="020B0A04020102020204" pitchFamily="34" charset="0"/>
                <a:ea typeface="Calibri" panose="020F0502020204030204" pitchFamily="34" charset="0"/>
              </a:rPr>
              <a:t>T</a:t>
            </a:r>
            <a:r>
              <a:rPr lang="en-US" sz="3600" dirty="0">
                <a:effectLst/>
                <a:latin typeface="Arial Black" panose="020B0A04020102020204" pitchFamily="34" charset="0"/>
                <a:ea typeface="Calibri" panose="020F0502020204030204" pitchFamily="34" charset="0"/>
              </a:rPr>
              <a:t>he following KPT CWIP Details as on 31.12.2023</a:t>
            </a:r>
            <a:endParaRPr lang="en-US" sz="3600" dirty="0">
              <a:latin typeface="Arial Black" panose="020B0A04020102020204" pitchFamily="34" charset="0"/>
            </a:endParaRPr>
          </a:p>
        </p:txBody>
      </p:sp>
    </p:spTree>
    <p:extLst>
      <p:ext uri="{BB962C8B-B14F-4D97-AF65-F5344CB8AC3E}">
        <p14:creationId xmlns:p14="http://schemas.microsoft.com/office/powerpoint/2010/main" val="1697108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EAA594C-76EB-34B6-EC66-4015C685E0D8}"/>
              </a:ext>
            </a:extLst>
          </p:cNvPr>
          <p:cNvGraphicFramePr>
            <a:graphicFrameLocks noGrp="1"/>
          </p:cNvGraphicFramePr>
          <p:nvPr>
            <p:extLst>
              <p:ext uri="{D42A27DB-BD31-4B8C-83A1-F6EECF244321}">
                <p14:modId xmlns:p14="http://schemas.microsoft.com/office/powerpoint/2010/main" val="1557368173"/>
              </p:ext>
            </p:extLst>
          </p:nvPr>
        </p:nvGraphicFramePr>
        <p:xfrm>
          <a:off x="304800" y="723900"/>
          <a:ext cx="17449799" cy="9220200"/>
        </p:xfrm>
        <a:graphic>
          <a:graphicData uri="http://schemas.openxmlformats.org/drawingml/2006/table">
            <a:tbl>
              <a:tblPr firstRow="1" firstCol="1" bandRow="1">
                <a:tableStyleId>{5C22544A-7EE6-4342-B048-85BDC9FD1C3A}</a:tableStyleId>
              </a:tblPr>
              <a:tblGrid>
                <a:gridCol w="1066800">
                  <a:extLst>
                    <a:ext uri="{9D8B030D-6E8A-4147-A177-3AD203B41FA5}">
                      <a16:colId xmlns:a16="http://schemas.microsoft.com/office/drawing/2014/main" val="852315577"/>
                    </a:ext>
                  </a:extLst>
                </a:gridCol>
                <a:gridCol w="1219200">
                  <a:extLst>
                    <a:ext uri="{9D8B030D-6E8A-4147-A177-3AD203B41FA5}">
                      <a16:colId xmlns:a16="http://schemas.microsoft.com/office/drawing/2014/main" val="536246515"/>
                    </a:ext>
                  </a:extLst>
                </a:gridCol>
                <a:gridCol w="6400800">
                  <a:extLst>
                    <a:ext uri="{9D8B030D-6E8A-4147-A177-3AD203B41FA5}">
                      <a16:colId xmlns:a16="http://schemas.microsoft.com/office/drawing/2014/main" val="1237693740"/>
                    </a:ext>
                  </a:extLst>
                </a:gridCol>
                <a:gridCol w="1981200">
                  <a:extLst>
                    <a:ext uri="{9D8B030D-6E8A-4147-A177-3AD203B41FA5}">
                      <a16:colId xmlns:a16="http://schemas.microsoft.com/office/drawing/2014/main" val="2401992263"/>
                    </a:ext>
                  </a:extLst>
                </a:gridCol>
                <a:gridCol w="2029150">
                  <a:extLst>
                    <a:ext uri="{9D8B030D-6E8A-4147-A177-3AD203B41FA5}">
                      <a16:colId xmlns:a16="http://schemas.microsoft.com/office/drawing/2014/main" val="942373827"/>
                    </a:ext>
                  </a:extLst>
                </a:gridCol>
                <a:gridCol w="1933250">
                  <a:extLst>
                    <a:ext uri="{9D8B030D-6E8A-4147-A177-3AD203B41FA5}">
                      <a16:colId xmlns:a16="http://schemas.microsoft.com/office/drawing/2014/main" val="227011853"/>
                    </a:ext>
                  </a:extLst>
                </a:gridCol>
                <a:gridCol w="2819399">
                  <a:extLst>
                    <a:ext uri="{9D8B030D-6E8A-4147-A177-3AD203B41FA5}">
                      <a16:colId xmlns:a16="http://schemas.microsoft.com/office/drawing/2014/main" val="3813019702"/>
                    </a:ext>
                  </a:extLst>
                </a:gridCol>
              </a:tblGrid>
              <a:tr h="1106424">
                <a:tc>
                  <a:txBody>
                    <a:bodyPr/>
                    <a:lstStyle/>
                    <a:p>
                      <a:pPr marL="0" marR="0" algn="ctr">
                        <a:spcBef>
                          <a:spcPts val="0"/>
                        </a:spcBef>
                        <a:spcAft>
                          <a:spcPts val="0"/>
                        </a:spcAft>
                      </a:pPr>
                      <a:r>
                        <a:rPr lang="en-US" sz="2000" dirty="0">
                          <a:solidFill>
                            <a:schemeClr val="bg1"/>
                          </a:solidFill>
                          <a:effectLst/>
                        </a:rPr>
                        <a:t>Asset</a:t>
                      </a:r>
                      <a:endParaRPr lang="en-US" sz="20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ctr">
                        <a:spcBef>
                          <a:spcPts val="0"/>
                        </a:spcBef>
                        <a:spcAft>
                          <a:spcPts val="0"/>
                        </a:spcAft>
                      </a:pPr>
                      <a:r>
                        <a:rPr lang="en-US" sz="2000" dirty="0">
                          <a:solidFill>
                            <a:schemeClr val="bg1"/>
                          </a:solidFill>
                          <a:effectLst/>
                        </a:rPr>
                        <a:t>Sub number</a:t>
                      </a:r>
                      <a:endParaRPr lang="en-US" sz="20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ctr">
                        <a:spcBef>
                          <a:spcPts val="0"/>
                        </a:spcBef>
                        <a:spcAft>
                          <a:spcPts val="0"/>
                        </a:spcAft>
                      </a:pPr>
                      <a:r>
                        <a:rPr lang="en-US" sz="2000" dirty="0">
                          <a:solidFill>
                            <a:schemeClr val="bg1"/>
                          </a:solidFill>
                          <a:effectLst/>
                        </a:rPr>
                        <a:t>Asset description</a:t>
                      </a:r>
                      <a:endParaRPr lang="en-US" sz="20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ctr">
                        <a:spcBef>
                          <a:spcPts val="0"/>
                        </a:spcBef>
                        <a:spcAft>
                          <a:spcPts val="0"/>
                        </a:spcAft>
                      </a:pPr>
                      <a:r>
                        <a:rPr lang="en-US" sz="2000">
                          <a:solidFill>
                            <a:schemeClr val="bg1"/>
                          </a:solidFill>
                          <a:effectLst/>
                        </a:rPr>
                        <a:t>OB as on 01/04/2023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ctr">
                        <a:spcBef>
                          <a:spcPts val="0"/>
                        </a:spcBef>
                        <a:spcAft>
                          <a:spcPts val="0"/>
                        </a:spcAft>
                      </a:pPr>
                      <a:r>
                        <a:rPr lang="en-US" sz="2000">
                          <a:solidFill>
                            <a:schemeClr val="bg1"/>
                          </a:solidFill>
                          <a:effectLst/>
                        </a:rPr>
                        <a:t> Additions during the year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ctr">
                        <a:spcBef>
                          <a:spcPts val="0"/>
                        </a:spcBef>
                        <a:spcAft>
                          <a:spcPts val="0"/>
                        </a:spcAft>
                      </a:pPr>
                      <a:r>
                        <a:rPr lang="en-US" sz="2000">
                          <a:solidFill>
                            <a:schemeClr val="bg1"/>
                          </a:solidFill>
                          <a:effectLst/>
                        </a:rPr>
                        <a:t> CB as on 31/01/2024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ctr">
                        <a:spcBef>
                          <a:spcPts val="0"/>
                        </a:spcBef>
                        <a:spcAft>
                          <a:spcPts val="0"/>
                        </a:spcAft>
                      </a:pPr>
                      <a:r>
                        <a:rPr lang="en-US" sz="2000" dirty="0">
                          <a:solidFill>
                            <a:schemeClr val="bg1"/>
                          </a:solidFill>
                          <a:effectLst/>
                        </a:rPr>
                        <a:t>PUT USE DATE</a:t>
                      </a:r>
                      <a:endParaRPr lang="en-US" sz="20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018058330"/>
                  </a:ext>
                </a:extLst>
              </a:tr>
              <a:tr h="737616">
                <a:tc>
                  <a:txBody>
                    <a:bodyPr/>
                    <a:lstStyle/>
                    <a:p>
                      <a:pPr marL="0" marR="0" algn="r">
                        <a:spcBef>
                          <a:spcPts val="0"/>
                        </a:spcBef>
                        <a:spcAft>
                          <a:spcPts val="0"/>
                        </a:spcAft>
                      </a:pPr>
                      <a:r>
                        <a:rPr lang="en-US" sz="2000">
                          <a:solidFill>
                            <a:schemeClr val="bg1"/>
                          </a:solidFill>
                          <a:effectLst/>
                        </a:rPr>
                        <a:t>2150033</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dirty="0">
                          <a:solidFill>
                            <a:schemeClr val="bg1"/>
                          </a:solidFill>
                          <a:effectLst/>
                        </a:rPr>
                        <a:t>0</a:t>
                      </a:r>
                      <a:endParaRPr lang="en-US" sz="20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NEW ADMIN BUILDING AT KPT</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2,65,04,318.16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23,01,902.50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2,88,06,220.66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 U/P</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760828881"/>
                  </a:ext>
                </a:extLst>
              </a:tr>
              <a:tr h="737616">
                <a:tc>
                  <a:txBody>
                    <a:bodyPr/>
                    <a:lstStyle/>
                    <a:p>
                      <a:pPr marL="0" marR="0" algn="r">
                        <a:spcBef>
                          <a:spcPts val="0"/>
                        </a:spcBef>
                        <a:spcAft>
                          <a:spcPts val="0"/>
                        </a:spcAft>
                      </a:pPr>
                      <a:r>
                        <a:rPr lang="en-US" sz="2000">
                          <a:solidFill>
                            <a:schemeClr val="bg1"/>
                          </a:solidFill>
                          <a:effectLst/>
                        </a:rPr>
                        <a:t>2150061</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0</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dirty="0">
                          <a:solidFill>
                            <a:schemeClr val="bg1"/>
                          </a:solidFill>
                          <a:effectLst/>
                        </a:rPr>
                        <a:t>CONSTRUCTION OF COMPOUND WALL 527RM &amp; FENCING</a:t>
                      </a:r>
                      <a:endParaRPr lang="en-US" sz="20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69,09,101.20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69,09,101.20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 Finishing work in progress</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037256599"/>
                  </a:ext>
                </a:extLst>
              </a:tr>
              <a:tr h="737616">
                <a:tc>
                  <a:txBody>
                    <a:bodyPr/>
                    <a:lstStyle/>
                    <a:p>
                      <a:pPr marL="0" marR="0" algn="r">
                        <a:spcBef>
                          <a:spcPts val="0"/>
                        </a:spcBef>
                        <a:spcAft>
                          <a:spcPts val="0"/>
                        </a:spcAft>
                      </a:pPr>
                      <a:r>
                        <a:rPr lang="en-US" sz="2000">
                          <a:solidFill>
                            <a:schemeClr val="bg1"/>
                          </a:solidFill>
                          <a:effectLst/>
                        </a:rPr>
                        <a:t>2150068</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0</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WALL PARTITION WORK AT HTO PLANT AT REFINERY</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1,13,967.00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1,13,967.00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 U/P</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40545191"/>
                  </a:ext>
                </a:extLst>
              </a:tr>
              <a:tr h="737616">
                <a:tc>
                  <a:txBody>
                    <a:bodyPr/>
                    <a:lstStyle/>
                    <a:p>
                      <a:pPr marL="0" marR="0" algn="r">
                        <a:spcBef>
                          <a:spcPts val="0"/>
                        </a:spcBef>
                        <a:spcAft>
                          <a:spcPts val="0"/>
                        </a:spcAft>
                      </a:pPr>
                      <a:r>
                        <a:rPr lang="en-US" sz="2000">
                          <a:solidFill>
                            <a:schemeClr val="bg1"/>
                          </a:solidFill>
                          <a:effectLst/>
                        </a:rPr>
                        <a:t>2150069</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0</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dirty="0">
                          <a:solidFill>
                            <a:schemeClr val="bg1"/>
                          </a:solidFill>
                          <a:effectLst/>
                        </a:rPr>
                        <a:t>PARTITION WORK &amp; FLOORING AT WARE HOUSE AT PACKING</a:t>
                      </a:r>
                      <a:endParaRPr lang="en-US" sz="20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38,919.50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38,919.50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 U/P</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40713936"/>
                  </a:ext>
                </a:extLst>
              </a:tr>
              <a:tr h="737616">
                <a:tc>
                  <a:txBody>
                    <a:bodyPr/>
                    <a:lstStyle/>
                    <a:p>
                      <a:pPr marL="0" marR="0" algn="r">
                        <a:spcBef>
                          <a:spcPts val="0"/>
                        </a:spcBef>
                        <a:spcAft>
                          <a:spcPts val="0"/>
                        </a:spcAft>
                      </a:pPr>
                      <a:r>
                        <a:rPr lang="en-US" sz="2000">
                          <a:solidFill>
                            <a:schemeClr val="bg1"/>
                          </a:solidFill>
                          <a:effectLst/>
                        </a:rPr>
                        <a:t>2160161</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0</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REFINERY EXTENSION-150 TPD CONTINUOUS BLEACHER</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1,50,46,520.94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2,86,952.00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1,53,33,472.94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 U/P</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631856"/>
                  </a:ext>
                </a:extLst>
              </a:tr>
              <a:tr h="737616">
                <a:tc>
                  <a:txBody>
                    <a:bodyPr/>
                    <a:lstStyle/>
                    <a:p>
                      <a:pPr marL="0" marR="0" algn="r">
                        <a:spcBef>
                          <a:spcPts val="0"/>
                        </a:spcBef>
                        <a:spcAft>
                          <a:spcPts val="0"/>
                        </a:spcAft>
                      </a:pPr>
                      <a:r>
                        <a:rPr lang="en-US" sz="2000">
                          <a:solidFill>
                            <a:schemeClr val="bg1"/>
                          </a:solidFill>
                          <a:effectLst/>
                        </a:rPr>
                        <a:t>2160176</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0</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MAGNESIUM STERATE PLANT AT WAREHOUSE 2-KPT</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20,67,167.54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20,67,167.54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 Completed</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710868701"/>
                  </a:ext>
                </a:extLst>
              </a:tr>
              <a:tr h="737616">
                <a:tc>
                  <a:txBody>
                    <a:bodyPr/>
                    <a:lstStyle/>
                    <a:p>
                      <a:pPr marL="0" marR="0" algn="r">
                        <a:spcBef>
                          <a:spcPts val="0"/>
                        </a:spcBef>
                        <a:spcAft>
                          <a:spcPts val="0"/>
                        </a:spcAft>
                      </a:pPr>
                      <a:r>
                        <a:rPr lang="en-US" sz="2000">
                          <a:solidFill>
                            <a:schemeClr val="bg1"/>
                          </a:solidFill>
                          <a:effectLst/>
                        </a:rPr>
                        <a:t>2160197</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0</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PHARMA STEARIC ACID PLANT</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dirty="0">
                          <a:solidFill>
                            <a:schemeClr val="bg1"/>
                          </a:solidFill>
                          <a:effectLst/>
                        </a:rPr>
                        <a:t>2,71,70,399.02 </a:t>
                      </a:r>
                      <a:endParaRPr lang="en-US" sz="20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2,71,70,399.02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 Finishing work in progress</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478725685"/>
                  </a:ext>
                </a:extLst>
              </a:tr>
              <a:tr h="737616">
                <a:tc>
                  <a:txBody>
                    <a:bodyPr/>
                    <a:lstStyle/>
                    <a:p>
                      <a:pPr marL="0" marR="0" algn="r">
                        <a:spcBef>
                          <a:spcPts val="0"/>
                        </a:spcBef>
                        <a:spcAft>
                          <a:spcPts val="0"/>
                        </a:spcAft>
                      </a:pPr>
                      <a:r>
                        <a:rPr lang="en-US" sz="2000">
                          <a:solidFill>
                            <a:schemeClr val="bg1"/>
                          </a:solidFill>
                          <a:effectLst/>
                        </a:rPr>
                        <a:t>2160494</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0</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ELECTROLYZER FOR GENERATION OF HYDROZEN GAS</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13,07,904.21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13,46,35,789.93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13,59,43,694.14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 Commissioning work in progress</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752032335"/>
                  </a:ext>
                </a:extLst>
              </a:tr>
              <a:tr h="737616">
                <a:tc>
                  <a:txBody>
                    <a:bodyPr/>
                    <a:lstStyle/>
                    <a:p>
                      <a:pPr marL="0" marR="0" algn="r">
                        <a:spcBef>
                          <a:spcPts val="0"/>
                        </a:spcBef>
                        <a:spcAft>
                          <a:spcPts val="0"/>
                        </a:spcAft>
                      </a:pPr>
                      <a:r>
                        <a:rPr lang="en-US" sz="2000">
                          <a:solidFill>
                            <a:schemeClr val="bg1"/>
                          </a:solidFill>
                          <a:effectLst/>
                        </a:rPr>
                        <a:t>2160534</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0</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NEW BOILER AND POWER TURBINE PROJECT AT KPT</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18,602.00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5,10,000.00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5,28,602.00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 HOLD</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76073776"/>
                  </a:ext>
                </a:extLst>
              </a:tr>
              <a:tr h="737616">
                <a:tc>
                  <a:txBody>
                    <a:bodyPr/>
                    <a:lstStyle/>
                    <a:p>
                      <a:pPr marL="0" marR="0" algn="r">
                        <a:spcBef>
                          <a:spcPts val="0"/>
                        </a:spcBef>
                        <a:spcAft>
                          <a:spcPts val="0"/>
                        </a:spcAft>
                      </a:pPr>
                      <a:r>
                        <a:rPr lang="en-US" sz="2000">
                          <a:solidFill>
                            <a:schemeClr val="bg1"/>
                          </a:solidFill>
                          <a:effectLst/>
                        </a:rPr>
                        <a:t>2160715</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0</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30TPD DIMER FATTY ACID PLANT AT KPT</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15,11,51,887.93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15,11,51,887.93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 U/P</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560682932"/>
                  </a:ext>
                </a:extLst>
              </a:tr>
              <a:tr h="737616">
                <a:tc>
                  <a:txBody>
                    <a:bodyPr/>
                    <a:lstStyle/>
                    <a:p>
                      <a:pPr marL="0" marR="0" algn="r">
                        <a:spcBef>
                          <a:spcPts val="0"/>
                        </a:spcBef>
                        <a:spcAft>
                          <a:spcPts val="0"/>
                        </a:spcAft>
                      </a:pPr>
                      <a:r>
                        <a:rPr lang="en-US" sz="2000">
                          <a:solidFill>
                            <a:schemeClr val="bg1"/>
                          </a:solidFill>
                          <a:effectLst/>
                        </a:rPr>
                        <a:t>2160754</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0</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a:solidFill>
                            <a:schemeClr val="bg1"/>
                          </a:solidFill>
                          <a:effectLst/>
                        </a:rPr>
                        <a:t>CALCIUM STERATE PLANT AT PLASTICISERS &amp; STABILIZER</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dirty="0">
                          <a:solidFill>
                            <a:schemeClr val="bg1"/>
                          </a:solidFill>
                          <a:effectLst/>
                        </a:rPr>
                        <a:t>   2,10,86,464.66 </a:t>
                      </a:r>
                      <a:endParaRPr lang="en-US" sz="20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lgn="r">
                        <a:spcBef>
                          <a:spcPts val="0"/>
                        </a:spcBef>
                        <a:spcAft>
                          <a:spcPts val="0"/>
                        </a:spcAft>
                      </a:pPr>
                      <a:r>
                        <a:rPr lang="en-US" sz="2000">
                          <a:solidFill>
                            <a:schemeClr val="bg1"/>
                          </a:solidFill>
                          <a:effectLst/>
                        </a:rPr>
                        <a:t>   2,10,86,464.66 </a:t>
                      </a:r>
                      <a:endParaRPr lang="en-US" sz="200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a:spcBef>
                          <a:spcPts val="0"/>
                        </a:spcBef>
                        <a:spcAft>
                          <a:spcPts val="0"/>
                        </a:spcAft>
                      </a:pPr>
                      <a:r>
                        <a:rPr lang="en-US" sz="2000" dirty="0">
                          <a:solidFill>
                            <a:schemeClr val="bg1"/>
                          </a:solidFill>
                          <a:effectLst/>
                        </a:rPr>
                        <a:t> U/P</a:t>
                      </a:r>
                      <a:endParaRPr lang="en-US" sz="2000" dirty="0">
                        <a:solidFill>
                          <a:schemeClr val="bg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72742009"/>
                  </a:ext>
                </a:extLst>
              </a:tr>
            </a:tbl>
          </a:graphicData>
        </a:graphic>
      </p:graphicFrame>
      <p:sp>
        <p:nvSpPr>
          <p:cNvPr id="4" name="TextBox 3">
            <a:extLst>
              <a:ext uri="{FF2B5EF4-FFF2-40B4-BE49-F238E27FC236}">
                <a16:creationId xmlns:a16="http://schemas.microsoft.com/office/drawing/2014/main" id="{B0A2217B-E505-B349-841A-52B749561E4E}"/>
              </a:ext>
            </a:extLst>
          </p:cNvPr>
          <p:cNvSpPr txBox="1"/>
          <p:nvPr/>
        </p:nvSpPr>
        <p:spPr>
          <a:xfrm>
            <a:off x="304800" y="1"/>
            <a:ext cx="13411200" cy="738664"/>
          </a:xfrm>
          <a:prstGeom prst="rect">
            <a:avLst/>
          </a:prstGeom>
          <a:noFill/>
        </p:spPr>
        <p:txBody>
          <a:bodyPr wrap="square">
            <a:spAutoFit/>
          </a:bodyPr>
          <a:lstStyle/>
          <a:p>
            <a:pPr marL="0" marR="0">
              <a:spcBef>
                <a:spcPts val="0"/>
              </a:spcBef>
              <a:spcAft>
                <a:spcPts val="0"/>
              </a:spcAft>
            </a:pPr>
            <a:r>
              <a:rPr lang="en-US" sz="2400" dirty="0">
                <a:effectLst/>
                <a:latin typeface="Arial Black" panose="020B0A04020102020204" pitchFamily="34" charset="0"/>
                <a:ea typeface="Calibri" panose="020F0502020204030204" pitchFamily="34" charset="0"/>
              </a:rPr>
              <a:t>The following KPT CWIP Details as on 31-01-2024</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666778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762000" y="1298134"/>
            <a:ext cx="16764000" cy="4154984"/>
          </a:xfrm>
          <a:prstGeom prst="rect">
            <a:avLst/>
          </a:prstGeom>
          <a:noFill/>
        </p:spPr>
        <p:txBody>
          <a:bodyPr wrap="square" rtlCol="0">
            <a:spAutoFit/>
          </a:bodyPr>
          <a:lstStyle/>
          <a:p>
            <a:pPr algn="ctr"/>
            <a:r>
              <a:rPr lang="en-US" sz="8800" dirty="0">
                <a:latin typeface="Arial Black" panose="020B0A04020102020204" pitchFamily="34" charset="0"/>
              </a:rPr>
              <a:t>ELECTROLYSER</a:t>
            </a:r>
          </a:p>
          <a:p>
            <a:pPr algn="ctr"/>
            <a:r>
              <a:rPr lang="en-US" sz="8800" dirty="0">
                <a:latin typeface="Arial Black" panose="020B0A04020102020204" pitchFamily="34" charset="0"/>
              </a:rPr>
              <a:t>PLANT</a:t>
            </a:r>
          </a:p>
          <a:p>
            <a:pPr algn="ctr"/>
            <a:r>
              <a:rPr lang="en-US" sz="8800" dirty="0">
                <a:latin typeface="Arial Black" panose="020B0A04020102020204" pitchFamily="34" charset="0"/>
              </a:rPr>
              <a:t>PHOTOS</a:t>
            </a:r>
          </a:p>
        </p:txBody>
      </p:sp>
    </p:spTree>
    <p:extLst>
      <p:ext uri="{BB962C8B-B14F-4D97-AF65-F5344CB8AC3E}">
        <p14:creationId xmlns:p14="http://schemas.microsoft.com/office/powerpoint/2010/main" val="18289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F8A795-958A-CEE7-0D7D-6BFA1EB19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571500"/>
            <a:ext cx="16611600" cy="9448800"/>
          </a:xfrm>
          <a:prstGeom prst="rect">
            <a:avLst/>
          </a:prstGeom>
        </p:spPr>
      </p:pic>
    </p:spTree>
    <p:extLst>
      <p:ext uri="{BB962C8B-B14F-4D97-AF65-F5344CB8AC3E}">
        <p14:creationId xmlns:p14="http://schemas.microsoft.com/office/powerpoint/2010/main" val="1938060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B9524-7DE9-11C7-82BD-5EB505EC7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42900"/>
            <a:ext cx="17221199" cy="9677400"/>
          </a:xfrm>
          <a:prstGeom prst="rect">
            <a:avLst/>
          </a:prstGeom>
        </p:spPr>
      </p:pic>
    </p:spTree>
    <p:extLst>
      <p:ext uri="{BB962C8B-B14F-4D97-AF65-F5344CB8AC3E}">
        <p14:creationId xmlns:p14="http://schemas.microsoft.com/office/powerpoint/2010/main" val="2629652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7608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475</TotalTime>
  <Words>658</Words>
  <Application>Microsoft Office PowerPoint</Application>
  <PresentationFormat>Custom</PresentationFormat>
  <Paragraphs>203</Paragraphs>
  <Slides>42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Arial Black</vt:lpstr>
      <vt:lpstr>Calibri</vt:lpstr>
      <vt:lpstr>Lucida Sans Unicode</vt:lpstr>
      <vt:lpstr>Tahoma</vt:lpstr>
      <vt:lpstr>Office Theme</vt:lpstr>
      <vt:lpstr>NEW SPRINT</vt:lpstr>
      <vt:lpstr>SCRUM TEAM</vt:lpstr>
      <vt:lpstr>SCRUM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summary book</dc:title>
  <dc:creator>Ren Adrian Salandanan</dc:creator>
  <cp:keywords>DAF0GfccvR4,BAB8NG5rGQU</cp:keywords>
  <cp:lastModifiedBy>2830</cp:lastModifiedBy>
  <cp:revision>37</cp:revision>
  <dcterms:created xsi:type="dcterms:W3CDTF">2024-03-08T15:01:14Z</dcterms:created>
  <dcterms:modified xsi:type="dcterms:W3CDTF">2025-04-25T12:17:52Z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2023-11-16T00:00:00Z</vt:filetime>
  </property>
  <property fmtid="{D5CDD505-2E9C-101B-9397-08002B2CF9AE}" pid="3" name="Creator">
    <vt:lpwstr>Canva</vt:lpwstr>
  </property>
  <property fmtid="{D5CDD505-2E9C-101B-9397-08002B2CF9AE}" pid="4" name="LastSaved">
    <vt:filetime>2024-03-08T00:00:00Z</vt:filetime>
  </property>
</Properties>
</file>